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と日付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12" name="プレゼンテーションのタイトル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13" name="本文レベル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ステートメン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本文レベル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5pPr>
          </a:lstStyle>
          <a:p>
            <a:pPr/>
            <a:r>
              <a:t>ステートメント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ビッグファク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本文レベル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ファクト情報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ファクト情報</a:t>
            </a:r>
          </a:p>
        </p:txBody>
      </p:sp>
      <p:sp>
        <p:nvSpPr>
          <p:cNvPr id="10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本文レベル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/>
            </a:lvl1pPr>
            <a:lvl2pPr marL="638923" indent="-12700">
              <a:spcBef>
                <a:spcPts val="0"/>
              </a:spcBef>
              <a:buSzTx/>
              <a:buNone/>
              <a:defRPr spc="-170" sz="8500"/>
            </a:lvl2pPr>
            <a:lvl3pPr marL="638923" indent="444500">
              <a:spcBef>
                <a:spcPts val="0"/>
              </a:spcBef>
              <a:buSzTx/>
              <a:buNone/>
              <a:defRPr spc="-170" sz="8500"/>
            </a:lvl3pPr>
            <a:lvl4pPr marL="638923" indent="901700">
              <a:spcBef>
                <a:spcPts val="0"/>
              </a:spcBef>
              <a:buSzTx/>
              <a:buNone/>
              <a:defRPr spc="-170" sz="8500"/>
            </a:lvl4pPr>
            <a:lvl5pPr marL="638923" indent="1358900">
              <a:spcBef>
                <a:spcPts val="0"/>
              </a:spcBef>
              <a:buSzTx/>
              <a:buNone/>
              <a:defRPr spc="-170" sz="8500"/>
            </a:lvl5pPr>
          </a:lstStyle>
          <a:p>
            <a:pPr/>
            <a:r>
              <a:t>“重要な引用”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炒飯、ゆで卵、箸が添えられたボウル1杯のサラダ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サーモンケーキ、サラダ、フムスが入ったボウル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パセリバター、煎りヘーゼルナッツ、削ったパルメザンチーズがかかったパッパルデッレパスタ1皿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炒飯、ゆで卵、箸が添えられたボウル1杯のサラダ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10800">
                <a:solidFill>
                  <a:srgbClr val="044C49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50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567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  <a:lvl2pPr marL="1012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1456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1901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2345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51" name="四角形"/>
          <p:cNvSpPr/>
          <p:nvPr/>
        </p:nvSpPr>
        <p:spPr>
          <a:xfrm>
            <a:off x="-38035" y="13461711"/>
            <a:ext cx="24460069" cy="3469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</a:p>
        </p:txBody>
      </p:sp>
      <p:sp>
        <p:nvSpPr>
          <p:cNvPr id="152" name="四角形"/>
          <p:cNvSpPr/>
          <p:nvPr/>
        </p:nvSpPr>
        <p:spPr>
          <a:xfrm>
            <a:off x="-25762" y="-25401"/>
            <a:ext cx="24529085" cy="34696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</a:p>
        </p:txBody>
      </p:sp>
      <p:sp>
        <p:nvSpPr>
          <p:cNvPr id="153" name="スライド番号"/>
          <p:cNvSpPr txBox="1"/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 anchor="t"/>
          <a:lstStyle>
            <a:lvl1pPr defTabSz="821531"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タイトルテキスト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pc="0" sz="1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61" name="本文レベル1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62" name="スライド番号"/>
          <p:cNvSpPr txBox="1"/>
          <p:nvPr>
            <p:ph type="sldNum" sz="quarter" idx="2"/>
          </p:nvPr>
        </p:nvSpPr>
        <p:spPr>
          <a:xfrm>
            <a:off x="3095565" y="75140"/>
            <a:ext cx="556083" cy="447675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タイトルテキスト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ctr" defTabSz="821531">
              <a:lnSpc>
                <a:spcPct val="100000"/>
              </a:lnSpc>
              <a:defRPr spc="0"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70" name="本文レベル1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marL="1106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71" name="スライド番号"/>
          <p:cNvSpPr txBox="1"/>
          <p:nvPr>
            <p:ph type="sldNum" sz="quarter" idx="2"/>
          </p:nvPr>
        </p:nvSpPr>
        <p:spPr>
          <a:xfrm>
            <a:off x="11905029" y="1307306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タイトルテキスト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pc="0" sz="11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79" name="本文レベル1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0" name="スライド番号"/>
          <p:cNvSpPr txBox="1"/>
          <p:nvPr>
            <p:ph type="sldNum" sz="quarter" idx="2"/>
          </p:nvPr>
        </p:nvSpPr>
        <p:spPr>
          <a:xfrm>
            <a:off x="3140170" y="974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アボカドとライム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プレゼンテーションのタイトル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23" name="作者と日付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24" name="本文レベル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タイトルテキスト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>
            <a:noAutofit/>
          </a:bodyPr>
          <a:lstStyle>
            <a:lvl1pPr algn="ctr" defTabSz="821531">
              <a:lnSpc>
                <a:spcPct val="100000"/>
              </a:lnSpc>
              <a:defRPr spc="0"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3140170" y="930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スライド番号"/>
          <p:cNvSpPr txBox="1"/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タイトルテキスト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ctr" defTabSz="821531">
              <a:lnSpc>
                <a:spcPct val="100000"/>
              </a:lnSpc>
              <a:defRPr spc="0"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04" name="本文レベル1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marL="1106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3117868" y="930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10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567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012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456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901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345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38035" y="13461711"/>
            <a:ext cx="24460069" cy="3469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25762" y="-25401"/>
            <a:ext cx="24529085" cy="34696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 anchor="t"/>
          <a:lstStyle>
            <a:lvl1pPr defTabSz="821531"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サーモンケーキ、サラダ、フムスが入ったボウル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スライドのタイトル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スライドのタイトル</a:t>
            </a:r>
          </a:p>
        </p:txBody>
      </p:sp>
      <p:sp>
        <p:nvSpPr>
          <p:cNvPr id="34" name="本文レベル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スライドのサブタイトル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のタイトル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43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44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61" name="本文レベル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パセリバター、煎りヘーゼルナッツ、削ったパルメザンチーズがかかったパッパルデッレパスタ1皿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6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セク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セクションタイトル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232" sz="116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/>
            <a:r>
              <a:t>セクションタイトル</a:t>
            </a:r>
          </a:p>
        </p:txBody>
      </p:sp>
      <p:sp>
        <p:nvSpPr>
          <p:cNvPr id="72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8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8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題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議題のタイトル</a:t>
            </a:r>
          </a:p>
        </p:txBody>
      </p:sp>
      <p:sp>
        <p:nvSpPr>
          <p:cNvPr id="89" name="議題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議題のサブタイトル</a:t>
            </a:r>
          </a:p>
        </p:txBody>
      </p:sp>
      <p:sp>
        <p:nvSpPr>
          <p:cNvPr id="90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議題のトピック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スライドのタイトル</a:t>
            </a:r>
          </a:p>
        </p:txBody>
      </p:sp>
      <p:sp>
        <p:nvSpPr>
          <p:cNvPr id="3" name="本文レベル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スライド番号"/>
          <p:cNvSpPr txBox="1"/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tif"/><Relationship Id="rId3" Type="http://schemas.openxmlformats.org/officeDocument/2006/relationships/image" Target="../media/image7.tif"/><Relationship Id="rId4" Type="http://schemas.openxmlformats.org/officeDocument/2006/relationships/image" Target="../media/image8.tif"/><Relationship Id="rId5" Type="http://schemas.openxmlformats.org/officeDocument/2006/relationships/image" Target="../media/image2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"/><Relationship Id="rId3" Type="http://schemas.openxmlformats.org/officeDocument/2006/relationships/image" Target="../media/image27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小学5年生 ITブートキャンプ AI編…"/>
          <p:cNvSpPr txBox="1"/>
          <p:nvPr>
            <p:ph type="ctrTitle"/>
          </p:nvPr>
        </p:nvSpPr>
        <p:spPr>
          <a:xfrm>
            <a:off x="1206498" y="791543"/>
            <a:ext cx="21971004" cy="7693895"/>
          </a:xfrm>
          <a:prstGeom prst="rect">
            <a:avLst/>
          </a:prstGeom>
        </p:spPr>
        <p:txBody>
          <a:bodyPr anchor="ctr"/>
          <a:lstStyle/>
          <a:p>
            <a:pPr algn="ctr">
              <a:defRPr spc="-100" sz="5000"/>
            </a:pPr>
            <a:r>
              <a:t>小学5年生 ITブートキャンプ AI編</a:t>
            </a:r>
          </a:p>
          <a:p>
            <a:pPr algn="ctr">
              <a:defRPr spc="-100" sz="5000"/>
            </a:pPr>
          </a:p>
          <a:p>
            <a:pPr algn="ctr">
              <a:defRPr spc="-239" sz="12000"/>
            </a:pPr>
            <a:r>
              <a:t>はじめてのAIプログラミング</a:t>
            </a:r>
          </a:p>
        </p:txBody>
      </p:sp>
      <p:pic>
        <p:nvPicPr>
          <p:cNvPr id="22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2948" y="8059859"/>
            <a:ext cx="3347110" cy="4938566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株式会社 jig.jp 取締役 創業者…"/>
          <p:cNvSpPr txBox="1"/>
          <p:nvPr/>
        </p:nvSpPr>
        <p:spPr>
          <a:xfrm>
            <a:off x="7017300" y="9752615"/>
            <a:ext cx="10349400" cy="241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584200">
              <a:defRPr sz="4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取締役 創業者</a:t>
            </a:r>
          </a:p>
          <a:p>
            <a:pPr defTabSz="584200">
              <a:defRPr sz="4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神山まるごと高専 技術教育統括ディレクター</a:t>
            </a:r>
          </a:p>
          <a:p>
            <a:pPr defTabSz="584200">
              <a:defRPr sz="4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@taisukef</a:t>
            </a:r>
          </a:p>
        </p:txBody>
      </p:sp>
      <p:pic>
        <p:nvPicPr>
          <p:cNvPr id="228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88613" y="12644047"/>
            <a:ext cx="1620772" cy="570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6873" y="8558143"/>
            <a:ext cx="4645170" cy="48019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1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2" name="円形"/>
          <p:cNvSpPr/>
          <p:nvPr/>
        </p:nvSpPr>
        <p:spPr>
          <a:xfrm>
            <a:off x="11671558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3" name="円形"/>
          <p:cNvSpPr/>
          <p:nvPr/>
        </p:nvSpPr>
        <p:spPr>
          <a:xfrm>
            <a:off x="11671558" y="10657870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4" name="円形"/>
          <p:cNvSpPr/>
          <p:nvPr/>
        </p:nvSpPr>
        <p:spPr>
          <a:xfrm>
            <a:off x="11671558" y="250531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5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6" name="線"/>
          <p:cNvSpPr/>
          <p:nvPr/>
        </p:nvSpPr>
        <p:spPr>
          <a:xfrm flipV="1">
            <a:off x="4984462" y="325597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87" name="線"/>
          <p:cNvSpPr/>
          <p:nvPr/>
        </p:nvSpPr>
        <p:spPr>
          <a:xfrm flipV="1">
            <a:off x="4984462" y="7437229"/>
            <a:ext cx="6536184" cy="204433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88" name="線"/>
          <p:cNvSpPr/>
          <p:nvPr/>
        </p:nvSpPr>
        <p:spPr>
          <a:xfrm>
            <a:off x="13116683" y="7369513"/>
            <a:ext cx="6522916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89" name="線"/>
          <p:cNvSpPr/>
          <p:nvPr/>
        </p:nvSpPr>
        <p:spPr>
          <a:xfrm>
            <a:off x="4984462" y="5262890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90" name="線"/>
          <p:cNvSpPr/>
          <p:nvPr/>
        </p:nvSpPr>
        <p:spPr>
          <a:xfrm>
            <a:off x="4984462" y="949494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91" name="線"/>
          <p:cNvSpPr/>
          <p:nvPr/>
        </p:nvSpPr>
        <p:spPr>
          <a:xfrm>
            <a:off x="13116682" y="3235762"/>
            <a:ext cx="6546192" cy="400506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92" name="線"/>
          <p:cNvSpPr/>
          <p:nvPr/>
        </p:nvSpPr>
        <p:spPr>
          <a:xfrm flipV="1">
            <a:off x="5035262" y="3534688"/>
            <a:ext cx="6451200" cy="594755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93" name="線"/>
          <p:cNvSpPr/>
          <p:nvPr/>
        </p:nvSpPr>
        <p:spPr>
          <a:xfrm>
            <a:off x="5035384" y="5339451"/>
            <a:ext cx="6451201" cy="594755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94" name="線"/>
          <p:cNvSpPr/>
          <p:nvPr/>
        </p:nvSpPr>
        <p:spPr>
          <a:xfrm flipV="1">
            <a:off x="13133543" y="7411857"/>
            <a:ext cx="6570261" cy="394406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95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96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97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98" name="←神経細胞／ニューロン…"/>
          <p:cNvSpPr txBox="1"/>
          <p:nvPr/>
        </p:nvSpPr>
        <p:spPr>
          <a:xfrm>
            <a:off x="13110665" y="2505478"/>
            <a:ext cx="880935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←神経細胞／ニューロン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　　　　（脳内に1000億個）</a:t>
            </a:r>
          </a:p>
        </p:txBody>
      </p:sp>
      <p:sp>
        <p:nvSpPr>
          <p:cNvPr id="299" name="←シナプス…"/>
          <p:cNvSpPr txBox="1"/>
          <p:nvPr/>
        </p:nvSpPr>
        <p:spPr>
          <a:xfrm>
            <a:off x="16469531" y="9662028"/>
            <a:ext cx="585216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←シナプス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（脳内に100兆本）</a:t>
            </a:r>
          </a:p>
        </p:txBody>
      </p:sp>
      <p:sp>
        <p:nvSpPr>
          <p:cNvPr id="300" name="入力1"/>
          <p:cNvSpPr txBox="1"/>
          <p:nvPr/>
        </p:nvSpPr>
        <p:spPr>
          <a:xfrm>
            <a:off x="77113" y="5031862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入力1</a:t>
            </a:r>
          </a:p>
        </p:txBody>
      </p:sp>
      <p:sp>
        <p:nvSpPr>
          <p:cNvPr id="301" name="入力2"/>
          <p:cNvSpPr txBox="1"/>
          <p:nvPr/>
        </p:nvSpPr>
        <p:spPr>
          <a:xfrm>
            <a:off x="77113" y="9139948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入力2</a:t>
            </a:r>
          </a:p>
        </p:txBody>
      </p:sp>
      <p:sp>
        <p:nvSpPr>
          <p:cNvPr id="302" name="出力"/>
          <p:cNvSpPr txBox="1"/>
          <p:nvPr/>
        </p:nvSpPr>
        <p:spPr>
          <a:xfrm>
            <a:off x="22847472" y="6980576"/>
            <a:ext cx="142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出力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じゃんけんAIをつくろう！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じゃんけんAIをつくろう！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https://fukuno.jig.jp/app/IchigoJam/"/>
          <p:cNvSpPr txBox="1"/>
          <p:nvPr/>
        </p:nvSpPr>
        <p:spPr>
          <a:xfrm>
            <a:off x="13560520" y="12192644"/>
            <a:ext cx="10420160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https://fukuno.jig.jp/app/IchigoJam/</a:t>
            </a:r>
          </a:p>
        </p:txBody>
      </p:sp>
      <p:pic>
        <p:nvPicPr>
          <p:cNvPr id="30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247"/>
          <a:stretch>
            <a:fillRect/>
          </a:stretch>
        </p:blipFill>
        <p:spPr>
          <a:xfrm>
            <a:off x="1662314" y="628650"/>
            <a:ext cx="11966172" cy="9467390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「IchigoJam web」…"/>
          <p:cNvSpPr txBox="1"/>
          <p:nvPr/>
        </p:nvSpPr>
        <p:spPr>
          <a:xfrm>
            <a:off x="13989557" y="905687"/>
            <a:ext cx="9562085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「IchigoJam web」</a:t>
            </a:r>
          </a:p>
          <a:p>
            <a:pPr>
              <a:defRPr sz="8000"/>
            </a:pPr>
            <a:r>
              <a:t>で検索！</a:t>
            </a:r>
          </a:p>
        </p:txBody>
      </p:sp>
      <p:pic>
        <p:nvPicPr>
          <p:cNvPr id="309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29048" y="3828413"/>
            <a:ext cx="8083104" cy="8083105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iPadで動く、IchigoJam！…"/>
          <p:cNvSpPr txBox="1"/>
          <p:nvPr/>
        </p:nvSpPr>
        <p:spPr>
          <a:xfrm>
            <a:off x="2984627" y="10747838"/>
            <a:ext cx="9321547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t>iPadで動く、IchigoJam！</a:t>
            </a:r>
          </a:p>
          <a:p>
            <a:pPr>
              <a:defRPr sz="6000"/>
            </a:pPr>
            <a:r>
              <a:t>LED1 でどうなる？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13" name="てんめつしているのは、カーソル"/>
          <p:cNvSpPr txBox="1"/>
          <p:nvPr/>
        </p:nvSpPr>
        <p:spPr>
          <a:xfrm>
            <a:off x="4133850" y="11575256"/>
            <a:ext cx="16157575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14" name="四角形"/>
          <p:cNvSpPr/>
          <p:nvPr/>
        </p:nvSpPr>
        <p:spPr>
          <a:xfrm>
            <a:off x="4048125" y="3089671"/>
            <a:ext cx="273193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17" name="四角形"/>
          <p:cNvSpPr/>
          <p:nvPr/>
        </p:nvSpPr>
        <p:spPr>
          <a:xfrm>
            <a:off x="4923234" y="3089671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18" name="キーボードで「A」と、うってみよう"/>
          <p:cNvSpPr txBox="1"/>
          <p:nvPr/>
        </p:nvSpPr>
        <p:spPr>
          <a:xfrm>
            <a:off x="3148292" y="11575256"/>
            <a:ext cx="18087417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21" name="エンターキー"/>
          <p:cNvSpPr txBox="1"/>
          <p:nvPr/>
        </p:nvSpPr>
        <p:spPr>
          <a:xfrm>
            <a:off x="14128750" y="12093178"/>
            <a:ext cx="6556376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25" name="グループ"/>
          <p:cNvGrpSpPr/>
          <p:nvPr/>
        </p:nvGrpSpPr>
        <p:grpSpPr>
          <a:xfrm>
            <a:off x="5889404" y="6835979"/>
            <a:ext cx="12635908" cy="5219100"/>
            <a:chOff x="0" y="0"/>
            <a:chExt cx="12635907" cy="5219098"/>
          </a:xfrm>
        </p:grpSpPr>
        <p:pic>
          <p:nvPicPr>
            <p:cNvPr id="322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605192" cy="5219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3" name="円形"/>
            <p:cNvSpPr/>
            <p:nvPr/>
          </p:nvSpPr>
          <p:spPr>
            <a:xfrm>
              <a:off x="10606705" y="1386100"/>
              <a:ext cx="2029203" cy="2029202"/>
            </a:xfrm>
            <a:prstGeom prst="ellipse">
              <a:avLst/>
            </a:prstGeom>
            <a:noFill/>
            <a:ln w="3556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4" name="A"/>
            <p:cNvSpPr txBox="1"/>
            <p:nvPr/>
          </p:nvSpPr>
          <p:spPr>
            <a:xfrm>
              <a:off x="2132361" y="2437004"/>
              <a:ext cx="511350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 defTabSz="642937">
                <a:defRPr sz="4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26" name="四角形"/>
          <p:cNvSpPr/>
          <p:nvPr/>
        </p:nvSpPr>
        <p:spPr>
          <a:xfrm>
            <a:off x="4923234" y="3089671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29" name="四角形"/>
          <p:cNvSpPr/>
          <p:nvPr/>
        </p:nvSpPr>
        <p:spPr>
          <a:xfrm>
            <a:off x="4030265" y="5304234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0" name="エンターキー"/>
          <p:cNvSpPr txBox="1"/>
          <p:nvPr/>
        </p:nvSpPr>
        <p:spPr>
          <a:xfrm>
            <a:off x="14128750" y="12093178"/>
            <a:ext cx="6556376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34" name="グループ"/>
          <p:cNvGrpSpPr/>
          <p:nvPr/>
        </p:nvGrpSpPr>
        <p:grpSpPr>
          <a:xfrm>
            <a:off x="5889404" y="6835979"/>
            <a:ext cx="12635908" cy="5219100"/>
            <a:chOff x="0" y="0"/>
            <a:chExt cx="12635907" cy="5219098"/>
          </a:xfrm>
        </p:grpSpPr>
        <p:pic>
          <p:nvPicPr>
            <p:cNvPr id="331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605192" cy="5219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2" name="円形"/>
            <p:cNvSpPr/>
            <p:nvPr/>
          </p:nvSpPr>
          <p:spPr>
            <a:xfrm>
              <a:off x="10606705" y="1386100"/>
              <a:ext cx="2029203" cy="2029202"/>
            </a:xfrm>
            <a:prstGeom prst="ellipse">
              <a:avLst/>
            </a:prstGeom>
            <a:noFill/>
            <a:ln w="3556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3" name="A"/>
            <p:cNvSpPr txBox="1"/>
            <p:nvPr/>
          </p:nvSpPr>
          <p:spPr>
            <a:xfrm>
              <a:off x="2132361" y="2437004"/>
              <a:ext cx="511350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 defTabSz="642937">
                <a:defRPr sz="4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1744172"/>
            <a:ext cx="4818023" cy="4512656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楕円"/>
          <p:cNvSpPr/>
          <p:nvPr/>
        </p:nvSpPr>
        <p:spPr>
          <a:xfrm>
            <a:off x="7369968" y="12688434"/>
            <a:ext cx="10267840" cy="29920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8" name="?"/>
          <p:cNvSpPr txBox="1"/>
          <p:nvPr/>
        </p:nvSpPr>
        <p:spPr>
          <a:xfrm>
            <a:off x="12838049" y="277813"/>
            <a:ext cx="1327278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39" name="A"/>
          <p:cNvSpPr txBox="1"/>
          <p:nvPr/>
        </p:nvSpPr>
        <p:spPr>
          <a:xfrm>
            <a:off x="5891295" y="8473133"/>
            <a:ext cx="874777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40" name="線"/>
          <p:cNvSpPr/>
          <p:nvPr/>
        </p:nvSpPr>
        <p:spPr>
          <a:xfrm flipV="1">
            <a:off x="11227593" y="6574668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341" name="線"/>
          <p:cNvSpPr/>
          <p:nvPr/>
        </p:nvSpPr>
        <p:spPr>
          <a:xfrm flipV="1">
            <a:off x="12977812" y="6574667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342" name="Syntax error"/>
          <p:cNvSpPr txBox="1"/>
          <p:nvPr/>
        </p:nvSpPr>
        <p:spPr>
          <a:xfrm>
            <a:off x="14063543" y="8306594"/>
            <a:ext cx="7014211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43" name="（シンタックス エラー）"/>
          <p:cNvSpPr txBox="1"/>
          <p:nvPr/>
        </p:nvSpPr>
        <p:spPr>
          <a:xfrm>
            <a:off x="14389806" y="9737526"/>
            <a:ext cx="6361685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44" name="シラナイ…"/>
          <p:cNvSpPr txBox="1"/>
          <p:nvPr/>
        </p:nvSpPr>
        <p:spPr>
          <a:xfrm>
            <a:off x="14447837" y="2817812"/>
            <a:ext cx="5489576" cy="236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48" name="グループ"/>
          <p:cNvGrpSpPr/>
          <p:nvPr/>
        </p:nvGrpSpPr>
        <p:grpSpPr>
          <a:xfrm>
            <a:off x="7239316" y="8138070"/>
            <a:ext cx="1253924" cy="1303160"/>
            <a:chOff x="0" y="0"/>
            <a:chExt cx="1253923" cy="1303158"/>
          </a:xfrm>
        </p:grpSpPr>
        <p:sp>
          <p:nvSpPr>
            <p:cNvPr id="345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46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47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9" name="（エー、エンター）"/>
          <p:cNvSpPr txBox="1"/>
          <p:nvPr/>
        </p:nvSpPr>
        <p:spPr>
          <a:xfrm>
            <a:off x="4940687" y="9840039"/>
            <a:ext cx="4498976" cy="625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8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LED1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52" name="L E D 1 エンター"/>
          <p:cNvSpPr txBox="1"/>
          <p:nvPr/>
        </p:nvSpPr>
        <p:spPr>
          <a:xfrm>
            <a:off x="7189330" y="12164616"/>
            <a:ext cx="10005340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5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9404" y="6835979"/>
            <a:ext cx="12605192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円形"/>
          <p:cNvSpPr/>
          <p:nvPr/>
        </p:nvSpPr>
        <p:spPr>
          <a:xfrm>
            <a:off x="13534927" y="876638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5" name="D"/>
          <p:cNvSpPr txBox="1"/>
          <p:nvPr/>
        </p:nvSpPr>
        <p:spPr>
          <a:xfrm>
            <a:off x="9545766" y="9249171"/>
            <a:ext cx="54078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56" name="四角形"/>
          <p:cNvSpPr/>
          <p:nvPr/>
        </p:nvSpPr>
        <p:spPr>
          <a:xfrm>
            <a:off x="8313204" y="3022764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7" name="E"/>
          <p:cNvSpPr txBox="1"/>
          <p:nvPr/>
        </p:nvSpPr>
        <p:spPr>
          <a:xfrm>
            <a:off x="9438609" y="8522891"/>
            <a:ext cx="51135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58" name="L"/>
          <p:cNvSpPr txBox="1"/>
          <p:nvPr/>
        </p:nvSpPr>
        <p:spPr>
          <a:xfrm>
            <a:off x="14213016" y="9249171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59" name="1"/>
          <p:cNvSpPr txBox="1"/>
          <p:nvPr/>
        </p:nvSpPr>
        <p:spPr>
          <a:xfrm>
            <a:off x="7355016" y="7754937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60" name="円形"/>
          <p:cNvSpPr/>
          <p:nvPr/>
        </p:nvSpPr>
        <p:spPr>
          <a:xfrm>
            <a:off x="6697670" y="72571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1" name="円形"/>
          <p:cNvSpPr/>
          <p:nvPr/>
        </p:nvSpPr>
        <p:spPr>
          <a:xfrm>
            <a:off x="8879315" y="8391336"/>
            <a:ext cx="1773404" cy="177340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2" name="円形"/>
          <p:cNvSpPr/>
          <p:nvPr/>
        </p:nvSpPr>
        <p:spPr>
          <a:xfrm>
            <a:off x="16496109" y="8222079"/>
            <a:ext cx="2029203" cy="2029203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1744172"/>
            <a:ext cx="4818023" cy="4512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楕円"/>
          <p:cNvSpPr/>
          <p:nvPr/>
        </p:nvSpPr>
        <p:spPr>
          <a:xfrm>
            <a:off x="7369968" y="12688434"/>
            <a:ext cx="10267840" cy="29920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66" name="!"/>
          <p:cNvSpPr txBox="1"/>
          <p:nvPr/>
        </p:nvSpPr>
        <p:spPr>
          <a:xfrm>
            <a:off x="13076300" y="277813"/>
            <a:ext cx="850774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367" name="LED1"/>
          <p:cNvSpPr txBox="1"/>
          <p:nvPr/>
        </p:nvSpPr>
        <p:spPr>
          <a:xfrm>
            <a:off x="5153339" y="8598018"/>
            <a:ext cx="2549653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368" name="線"/>
          <p:cNvSpPr/>
          <p:nvPr/>
        </p:nvSpPr>
        <p:spPr>
          <a:xfrm flipV="1">
            <a:off x="11227593" y="6574668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369" name="線"/>
          <p:cNvSpPr/>
          <p:nvPr/>
        </p:nvSpPr>
        <p:spPr>
          <a:xfrm flipV="1">
            <a:off x="12977812" y="6574667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370" name="OK"/>
          <p:cNvSpPr txBox="1"/>
          <p:nvPr/>
        </p:nvSpPr>
        <p:spPr>
          <a:xfrm>
            <a:off x="15160632" y="8306594"/>
            <a:ext cx="158153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371" name="シッテル！"/>
          <p:cNvSpPr txBox="1"/>
          <p:nvPr/>
        </p:nvSpPr>
        <p:spPr>
          <a:xfrm>
            <a:off x="14892337" y="3484562"/>
            <a:ext cx="4600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372" name="（オーケー）"/>
          <p:cNvSpPr txBox="1"/>
          <p:nvPr/>
        </p:nvSpPr>
        <p:spPr>
          <a:xfrm>
            <a:off x="14394854" y="9380339"/>
            <a:ext cx="3355976" cy="676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373" name="（エルイーディー、ワン、エンター）"/>
          <p:cNvSpPr txBox="1"/>
          <p:nvPr/>
        </p:nvSpPr>
        <p:spPr>
          <a:xfrm>
            <a:off x="3226187" y="9852739"/>
            <a:ext cx="7927976" cy="600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374" name="四角形"/>
          <p:cNvSpPr/>
          <p:nvPr/>
        </p:nvSpPr>
        <p:spPr>
          <a:xfrm>
            <a:off x="34733110" y="-2154427"/>
            <a:ext cx="1218206" cy="123704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78" name="グループ"/>
          <p:cNvGrpSpPr/>
          <p:nvPr/>
        </p:nvGrpSpPr>
        <p:grpSpPr>
          <a:xfrm>
            <a:off x="8566351" y="8328718"/>
            <a:ext cx="1253924" cy="1303160"/>
            <a:chOff x="0" y="0"/>
            <a:chExt cx="1253923" cy="1303158"/>
          </a:xfrm>
        </p:grpSpPr>
        <p:sp>
          <p:nvSpPr>
            <p:cNvPr id="375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6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7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79" name="四角形"/>
          <p:cNvSpPr/>
          <p:nvPr/>
        </p:nvSpPr>
        <p:spPr>
          <a:xfrm>
            <a:off x="14300200" y="690563"/>
            <a:ext cx="2607568" cy="1666874"/>
          </a:xfrm>
          <a:prstGeom prst="rect">
            <a:avLst/>
          </a:prstGeom>
          <a:solidFill>
            <a:srgbClr val="000000"/>
          </a:solidFill>
          <a:ln w="254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AIとは？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AIとは？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LED0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2" name="L E D 0 エンター"/>
          <p:cNvSpPr txBox="1"/>
          <p:nvPr/>
        </p:nvSpPr>
        <p:spPr>
          <a:xfrm>
            <a:off x="7073048" y="12164616"/>
            <a:ext cx="10237903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0 エンター</a:t>
            </a:r>
          </a:p>
        </p:txBody>
      </p:sp>
      <p:pic>
        <p:nvPicPr>
          <p:cNvPr id="38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9404" y="6835979"/>
            <a:ext cx="12605192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円形"/>
          <p:cNvSpPr/>
          <p:nvPr/>
        </p:nvSpPr>
        <p:spPr>
          <a:xfrm>
            <a:off x="13534927" y="876638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5" name="D"/>
          <p:cNvSpPr txBox="1"/>
          <p:nvPr/>
        </p:nvSpPr>
        <p:spPr>
          <a:xfrm>
            <a:off x="9545766" y="9249171"/>
            <a:ext cx="54078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86" name="四角形"/>
          <p:cNvSpPr/>
          <p:nvPr/>
        </p:nvSpPr>
        <p:spPr>
          <a:xfrm>
            <a:off x="8313204" y="3022764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7" name="E"/>
          <p:cNvSpPr txBox="1"/>
          <p:nvPr/>
        </p:nvSpPr>
        <p:spPr>
          <a:xfrm>
            <a:off x="9438609" y="8522891"/>
            <a:ext cx="51135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88" name="L"/>
          <p:cNvSpPr txBox="1"/>
          <p:nvPr/>
        </p:nvSpPr>
        <p:spPr>
          <a:xfrm>
            <a:off x="14213016" y="9249171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89" name="0"/>
          <p:cNvSpPr txBox="1"/>
          <p:nvPr/>
        </p:nvSpPr>
        <p:spPr>
          <a:xfrm>
            <a:off x="14340016" y="7754937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90" name="円形"/>
          <p:cNvSpPr/>
          <p:nvPr/>
        </p:nvSpPr>
        <p:spPr>
          <a:xfrm>
            <a:off x="13679427" y="72571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1" name="円形"/>
          <p:cNvSpPr/>
          <p:nvPr/>
        </p:nvSpPr>
        <p:spPr>
          <a:xfrm>
            <a:off x="8879315" y="8391336"/>
            <a:ext cx="1773404" cy="177340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2" name="円形"/>
          <p:cNvSpPr/>
          <p:nvPr/>
        </p:nvSpPr>
        <p:spPr>
          <a:xfrm>
            <a:off x="16496109" y="8222079"/>
            <a:ext cx="2029203" cy="2029203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51609" y="8947907"/>
            <a:ext cx="7662442" cy="4497046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10 A=RND(3)…"/>
          <p:cNvSpPr txBox="1"/>
          <p:nvPr/>
        </p:nvSpPr>
        <p:spPr>
          <a:xfrm>
            <a:off x="1336575" y="2647045"/>
            <a:ext cx="17189650" cy="359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A=RND(3)</a:t>
            </a:r>
          </a:p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INPUT N</a:t>
            </a:r>
          </a:p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?A,N</a:t>
            </a:r>
          </a:p>
        </p:txBody>
      </p:sp>
      <p:sp>
        <p:nvSpPr>
          <p:cNvPr id="396" name="Shift+9"/>
          <p:cNvSpPr txBox="1"/>
          <p:nvPr/>
        </p:nvSpPr>
        <p:spPr>
          <a:xfrm>
            <a:off x="7386985" y="-1163013"/>
            <a:ext cx="3734397" cy="2719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397" name="Shift+0"/>
          <p:cNvSpPr txBox="1"/>
          <p:nvPr/>
        </p:nvSpPr>
        <p:spPr>
          <a:xfrm>
            <a:off x="11857500" y="-846605"/>
            <a:ext cx="3947122" cy="208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lvl="1" indent="228600"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398" name="矢印"/>
          <p:cNvSpPr/>
          <p:nvPr/>
        </p:nvSpPr>
        <p:spPr>
          <a:xfrm rot="5400000">
            <a:off x="9965608" y="1598762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99" name="矢印"/>
          <p:cNvSpPr/>
          <p:nvPr/>
        </p:nvSpPr>
        <p:spPr>
          <a:xfrm rot="5400000">
            <a:off x="11921408" y="1598762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00" name="円形"/>
          <p:cNvSpPr/>
          <p:nvPr/>
        </p:nvSpPr>
        <p:spPr>
          <a:xfrm>
            <a:off x="21175670" y="107115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1" name="矢印"/>
          <p:cNvSpPr/>
          <p:nvPr/>
        </p:nvSpPr>
        <p:spPr>
          <a:xfrm rot="16200000">
            <a:off x="6638208" y="6297762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02" name="矢印"/>
          <p:cNvSpPr/>
          <p:nvPr/>
        </p:nvSpPr>
        <p:spPr>
          <a:xfrm rot="16200000">
            <a:off x="4580808" y="6297762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03" name="コンマ"/>
          <p:cNvSpPr txBox="1"/>
          <p:nvPr/>
        </p:nvSpPr>
        <p:spPr>
          <a:xfrm>
            <a:off x="6523385" y="7334429"/>
            <a:ext cx="2950073" cy="1499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コンマ</a:t>
            </a:r>
          </a:p>
        </p:txBody>
      </p:sp>
      <p:sp>
        <p:nvSpPr>
          <p:cNvPr id="404" name="Shift+/"/>
          <p:cNvSpPr txBox="1"/>
          <p:nvPr/>
        </p:nvSpPr>
        <p:spPr>
          <a:xfrm>
            <a:off x="2247794" y="7582244"/>
            <a:ext cx="3947122" cy="1004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Shift+/</a:t>
            </a:r>
          </a:p>
        </p:txBody>
      </p:sp>
      <p:sp>
        <p:nvSpPr>
          <p:cNvPr id="405" name="shift"/>
          <p:cNvSpPr/>
          <p:nvPr/>
        </p:nvSpPr>
        <p:spPr>
          <a:xfrm>
            <a:off x="784095" y="11648380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406" name="矢印"/>
          <p:cNvSpPr/>
          <p:nvPr/>
        </p:nvSpPr>
        <p:spPr>
          <a:xfrm>
            <a:off x="8119791" y="11655730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7" name="+"/>
          <p:cNvSpPr txBox="1"/>
          <p:nvPr/>
        </p:nvSpPr>
        <p:spPr>
          <a:xfrm>
            <a:off x="4001701" y="11571408"/>
            <a:ext cx="993663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408" name="?…"/>
          <p:cNvSpPr/>
          <p:nvPr/>
        </p:nvSpPr>
        <p:spPr>
          <a:xfrm>
            <a:off x="5449033" y="11099045"/>
            <a:ext cx="2217090" cy="2174789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?</a:t>
            </a:r>
            <a:br/>
          </a:p>
          <a:p>
            <a:pPr defTabSz="584200">
              <a:defRPr sz="4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/</a:t>
            </a:r>
          </a:p>
        </p:txBody>
      </p:sp>
      <p:sp>
        <p:nvSpPr>
          <p:cNvPr id="409" name="?"/>
          <p:cNvSpPr txBox="1"/>
          <p:nvPr/>
        </p:nvSpPr>
        <p:spPr>
          <a:xfrm>
            <a:off x="9788318" y="11489945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3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</a:t>
            </a:r>
          </a:p>
        </p:txBody>
      </p:sp>
      <p:grpSp>
        <p:nvGrpSpPr>
          <p:cNvPr id="413" name="グループ"/>
          <p:cNvGrpSpPr/>
          <p:nvPr/>
        </p:nvGrpSpPr>
        <p:grpSpPr>
          <a:xfrm>
            <a:off x="12367223" y="3907720"/>
            <a:ext cx="993664" cy="1075925"/>
            <a:chOff x="0" y="0"/>
            <a:chExt cx="993662" cy="1075924"/>
          </a:xfrm>
        </p:grpSpPr>
        <p:sp>
          <p:nvSpPr>
            <p:cNvPr id="410" name="四角形"/>
            <p:cNvSpPr/>
            <p:nvPr/>
          </p:nvSpPr>
          <p:spPr>
            <a:xfrm>
              <a:off x="0" y="0"/>
              <a:ext cx="993663" cy="10759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1" name="線"/>
            <p:cNvSpPr/>
            <p:nvPr/>
          </p:nvSpPr>
          <p:spPr>
            <a:xfrm flipH="1" flipV="1">
              <a:off x="141299" y="726574"/>
              <a:ext cx="614942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2" name="線"/>
            <p:cNvSpPr/>
            <p:nvPr/>
          </p:nvSpPr>
          <p:spPr>
            <a:xfrm flipH="1">
              <a:off x="726649" y="292023"/>
              <a:ext cx="3249" cy="475534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417" name="グループ"/>
          <p:cNvGrpSpPr/>
          <p:nvPr/>
        </p:nvGrpSpPr>
        <p:grpSpPr>
          <a:xfrm>
            <a:off x="13537429" y="2647045"/>
            <a:ext cx="993664" cy="1075925"/>
            <a:chOff x="0" y="0"/>
            <a:chExt cx="993662" cy="1075924"/>
          </a:xfrm>
        </p:grpSpPr>
        <p:sp>
          <p:nvSpPr>
            <p:cNvPr id="414" name="四角形"/>
            <p:cNvSpPr/>
            <p:nvPr/>
          </p:nvSpPr>
          <p:spPr>
            <a:xfrm>
              <a:off x="0" y="0"/>
              <a:ext cx="993663" cy="10759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5" name="線"/>
            <p:cNvSpPr/>
            <p:nvPr/>
          </p:nvSpPr>
          <p:spPr>
            <a:xfrm flipH="1" flipV="1">
              <a:off x="141299" y="726574"/>
              <a:ext cx="614942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6" name="線"/>
            <p:cNvSpPr/>
            <p:nvPr/>
          </p:nvSpPr>
          <p:spPr>
            <a:xfrm flipH="1">
              <a:off x="726649" y="292023"/>
              <a:ext cx="3249" cy="475534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421" name="グループ"/>
          <p:cNvGrpSpPr/>
          <p:nvPr/>
        </p:nvGrpSpPr>
        <p:grpSpPr>
          <a:xfrm>
            <a:off x="9041629" y="5073146"/>
            <a:ext cx="993664" cy="1075925"/>
            <a:chOff x="0" y="0"/>
            <a:chExt cx="993662" cy="1075924"/>
          </a:xfrm>
        </p:grpSpPr>
        <p:sp>
          <p:nvSpPr>
            <p:cNvPr id="418" name="四角形"/>
            <p:cNvSpPr/>
            <p:nvPr/>
          </p:nvSpPr>
          <p:spPr>
            <a:xfrm>
              <a:off x="0" y="0"/>
              <a:ext cx="993663" cy="10759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9" name="線"/>
            <p:cNvSpPr/>
            <p:nvPr/>
          </p:nvSpPr>
          <p:spPr>
            <a:xfrm flipH="1" flipV="1">
              <a:off x="141299" y="726574"/>
              <a:ext cx="614942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0" name="線"/>
            <p:cNvSpPr/>
            <p:nvPr/>
          </p:nvSpPr>
          <p:spPr>
            <a:xfrm flipH="1">
              <a:off x="726649" y="292023"/>
              <a:ext cx="3249" cy="475534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aphicFrame>
        <p:nvGraphicFramePr>
          <p:cNvPr id="422" name="表1"/>
          <p:cNvGraphicFramePr/>
          <p:nvPr/>
        </p:nvGraphicFramePr>
        <p:xfrm>
          <a:off x="17163273" y="1643985"/>
          <a:ext cx="6315059" cy="52283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16401"/>
                <a:gridCol w="4385956"/>
              </a:tblGrid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ぐー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ちょき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ぱー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23" name="F5をタッチしてRUN！"/>
          <p:cNvSpPr txBox="1"/>
          <p:nvPr/>
        </p:nvSpPr>
        <p:spPr>
          <a:xfrm>
            <a:off x="16537708" y="7652975"/>
            <a:ext cx="67640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F5をタッチしてRUN！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40 GOTO10"/>
          <p:cNvSpPr txBox="1"/>
          <p:nvPr/>
        </p:nvSpPr>
        <p:spPr>
          <a:xfrm>
            <a:off x="1184175" y="7828645"/>
            <a:ext cx="17189650" cy="359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GOTO10</a:t>
            </a:r>
          </a:p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429" name="グループ"/>
          <p:cNvGrpSpPr/>
          <p:nvPr/>
        </p:nvGrpSpPr>
        <p:grpSpPr>
          <a:xfrm>
            <a:off x="11124429" y="7854045"/>
            <a:ext cx="993664" cy="1075925"/>
            <a:chOff x="0" y="0"/>
            <a:chExt cx="993662" cy="1075924"/>
          </a:xfrm>
        </p:grpSpPr>
        <p:sp>
          <p:nvSpPr>
            <p:cNvPr id="426" name="四角形"/>
            <p:cNvSpPr/>
            <p:nvPr/>
          </p:nvSpPr>
          <p:spPr>
            <a:xfrm>
              <a:off x="0" y="0"/>
              <a:ext cx="993663" cy="10759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7" name="線"/>
            <p:cNvSpPr/>
            <p:nvPr/>
          </p:nvSpPr>
          <p:spPr>
            <a:xfrm flipH="1" flipV="1">
              <a:off x="141299" y="726574"/>
              <a:ext cx="614942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8" name="線"/>
            <p:cNvSpPr/>
            <p:nvPr/>
          </p:nvSpPr>
          <p:spPr>
            <a:xfrm flipH="1">
              <a:off x="726649" y="292023"/>
              <a:ext cx="3249" cy="475534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aphicFrame>
        <p:nvGraphicFramePr>
          <p:cNvPr id="430" name="表1"/>
          <p:cNvGraphicFramePr/>
          <p:nvPr/>
        </p:nvGraphicFramePr>
        <p:xfrm>
          <a:off x="17163273" y="1643985"/>
          <a:ext cx="6315059" cy="52283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16401"/>
                <a:gridCol w="4385956"/>
              </a:tblGrid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ぐー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ちょき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ぱー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31" name="F5をタッチしてRUN"/>
          <p:cNvSpPr txBox="1"/>
          <p:nvPr/>
        </p:nvSpPr>
        <p:spPr>
          <a:xfrm>
            <a:off x="16855208" y="7652975"/>
            <a:ext cx="61290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F5をタッチしてRUN</a:t>
            </a:r>
          </a:p>
        </p:txBody>
      </p:sp>
      <p:pic>
        <p:nvPicPr>
          <p:cNvPr id="43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51609" y="8947907"/>
            <a:ext cx="7662442" cy="4497046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円形"/>
          <p:cNvSpPr/>
          <p:nvPr/>
        </p:nvSpPr>
        <p:spPr>
          <a:xfrm>
            <a:off x="21175670" y="107115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4" name="くりかえしできるよ！"/>
          <p:cNvSpPr txBox="1"/>
          <p:nvPr/>
        </p:nvSpPr>
        <p:spPr>
          <a:xfrm>
            <a:off x="2535585" y="10495587"/>
            <a:ext cx="9693475" cy="2719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くりかえしできるよ！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10 A=N"/>
          <p:cNvSpPr txBox="1"/>
          <p:nvPr/>
        </p:nvSpPr>
        <p:spPr>
          <a:xfrm>
            <a:off x="1184175" y="7828645"/>
            <a:ext cx="17189650" cy="359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A=N</a:t>
            </a:r>
          </a:p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440" name="グループ"/>
          <p:cNvGrpSpPr/>
          <p:nvPr/>
        </p:nvGrpSpPr>
        <p:grpSpPr>
          <a:xfrm>
            <a:off x="7746229" y="7803245"/>
            <a:ext cx="993664" cy="1075925"/>
            <a:chOff x="0" y="0"/>
            <a:chExt cx="993662" cy="1075924"/>
          </a:xfrm>
        </p:grpSpPr>
        <p:sp>
          <p:nvSpPr>
            <p:cNvPr id="437" name="四角形"/>
            <p:cNvSpPr/>
            <p:nvPr/>
          </p:nvSpPr>
          <p:spPr>
            <a:xfrm>
              <a:off x="0" y="0"/>
              <a:ext cx="993663" cy="10759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8" name="線"/>
            <p:cNvSpPr/>
            <p:nvPr/>
          </p:nvSpPr>
          <p:spPr>
            <a:xfrm flipH="1" flipV="1">
              <a:off x="141299" y="726574"/>
              <a:ext cx="614942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9" name="線"/>
            <p:cNvSpPr/>
            <p:nvPr/>
          </p:nvSpPr>
          <p:spPr>
            <a:xfrm flipH="1">
              <a:off x="726649" y="292023"/>
              <a:ext cx="3249" cy="475534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aphicFrame>
        <p:nvGraphicFramePr>
          <p:cNvPr id="441" name="表1"/>
          <p:cNvGraphicFramePr/>
          <p:nvPr/>
        </p:nvGraphicFramePr>
        <p:xfrm>
          <a:off x="17163273" y="1643985"/>
          <a:ext cx="6315059" cy="52283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16401"/>
                <a:gridCol w="4385956"/>
              </a:tblGrid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ぐー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ちょき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ぱー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42" name="F5をタッチしてRUN"/>
          <p:cNvSpPr txBox="1"/>
          <p:nvPr/>
        </p:nvSpPr>
        <p:spPr>
          <a:xfrm>
            <a:off x="16855208" y="7652975"/>
            <a:ext cx="61290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F5をタッチしてRUN</a:t>
            </a:r>
          </a:p>
        </p:txBody>
      </p:sp>
      <p:pic>
        <p:nvPicPr>
          <p:cNvPr id="44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51609" y="8947907"/>
            <a:ext cx="7662442" cy="4497046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円形"/>
          <p:cNvSpPr/>
          <p:nvPr/>
        </p:nvSpPr>
        <p:spPr>
          <a:xfrm>
            <a:off x="21175670" y="107115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445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5809" y="1429507"/>
            <a:ext cx="7662442" cy="4497046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円形"/>
          <p:cNvSpPr/>
          <p:nvPr/>
        </p:nvSpPr>
        <p:spPr>
          <a:xfrm>
            <a:off x="1312870" y="31931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7" name="ESCをタッチしてbreak（ブレイク）"/>
          <p:cNvSpPr txBox="1"/>
          <p:nvPr/>
        </p:nvSpPr>
        <p:spPr>
          <a:xfrm>
            <a:off x="453158" y="413975"/>
            <a:ext cx="107391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ESCをタッチしてbreak（ブレイク）</a:t>
            </a:r>
          </a:p>
        </p:txBody>
      </p:sp>
      <p:sp>
        <p:nvSpPr>
          <p:cNvPr id="448" name="あなたのてを、まなぶよ！"/>
          <p:cNvSpPr txBox="1"/>
          <p:nvPr/>
        </p:nvSpPr>
        <p:spPr>
          <a:xfrm>
            <a:off x="2535585" y="10495587"/>
            <a:ext cx="9693475" cy="2719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あなたのてを、まなぶよ！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25 A=(N+1)%3"/>
          <p:cNvSpPr txBox="1"/>
          <p:nvPr/>
        </p:nvSpPr>
        <p:spPr>
          <a:xfrm>
            <a:off x="1184175" y="7828645"/>
            <a:ext cx="17189650" cy="359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25 A=(N+1)%3</a:t>
            </a:r>
          </a:p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454" name="グループ"/>
          <p:cNvGrpSpPr/>
          <p:nvPr/>
        </p:nvGrpSpPr>
        <p:grpSpPr>
          <a:xfrm>
            <a:off x="14274029" y="7828645"/>
            <a:ext cx="993664" cy="1075925"/>
            <a:chOff x="0" y="0"/>
            <a:chExt cx="993662" cy="1075924"/>
          </a:xfrm>
        </p:grpSpPr>
        <p:sp>
          <p:nvSpPr>
            <p:cNvPr id="451" name="四角形"/>
            <p:cNvSpPr/>
            <p:nvPr/>
          </p:nvSpPr>
          <p:spPr>
            <a:xfrm>
              <a:off x="0" y="0"/>
              <a:ext cx="993663" cy="10759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2" name="線"/>
            <p:cNvSpPr/>
            <p:nvPr/>
          </p:nvSpPr>
          <p:spPr>
            <a:xfrm flipH="1" flipV="1">
              <a:off x="141299" y="726574"/>
              <a:ext cx="614942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3" name="線"/>
            <p:cNvSpPr/>
            <p:nvPr/>
          </p:nvSpPr>
          <p:spPr>
            <a:xfrm flipH="1">
              <a:off x="726649" y="292023"/>
              <a:ext cx="3249" cy="475534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aphicFrame>
        <p:nvGraphicFramePr>
          <p:cNvPr id="455" name="表1"/>
          <p:cNvGraphicFramePr/>
          <p:nvPr/>
        </p:nvGraphicFramePr>
        <p:xfrm>
          <a:off x="17163273" y="1643985"/>
          <a:ext cx="6315059" cy="52283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16401"/>
                <a:gridCol w="4385956"/>
              </a:tblGrid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ぐー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ちょき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ぱー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56" name="F5をタッチしてRUN"/>
          <p:cNvSpPr txBox="1"/>
          <p:nvPr/>
        </p:nvSpPr>
        <p:spPr>
          <a:xfrm>
            <a:off x="16855208" y="7652975"/>
            <a:ext cx="61290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F5をタッチしてRUN</a:t>
            </a:r>
          </a:p>
        </p:txBody>
      </p:sp>
      <p:pic>
        <p:nvPicPr>
          <p:cNvPr id="45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51609" y="8947907"/>
            <a:ext cx="7662442" cy="4497046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円形"/>
          <p:cNvSpPr/>
          <p:nvPr/>
        </p:nvSpPr>
        <p:spPr>
          <a:xfrm>
            <a:off x="21175670" y="107115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459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5809" y="1429507"/>
            <a:ext cx="7662442" cy="4497046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円形"/>
          <p:cNvSpPr/>
          <p:nvPr/>
        </p:nvSpPr>
        <p:spPr>
          <a:xfrm>
            <a:off x="1312870" y="31931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1" name="ESCをタッチしてbreak（ブレイク）"/>
          <p:cNvSpPr txBox="1"/>
          <p:nvPr/>
        </p:nvSpPr>
        <p:spPr>
          <a:xfrm>
            <a:off x="453158" y="413975"/>
            <a:ext cx="107391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ESCをタッチしてbreak（ブレイク）</a:t>
            </a:r>
          </a:p>
        </p:txBody>
      </p:sp>
      <p:sp>
        <p:nvSpPr>
          <p:cNvPr id="462" name="おまけ！"/>
          <p:cNvSpPr txBox="1"/>
          <p:nvPr/>
        </p:nvSpPr>
        <p:spPr>
          <a:xfrm>
            <a:off x="2535585" y="10495587"/>
            <a:ext cx="9693475" cy="2719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おまけ！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線"/>
          <p:cNvSpPr/>
          <p:nvPr/>
        </p:nvSpPr>
        <p:spPr>
          <a:xfrm>
            <a:off x="7825515" y="7369513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65" name="線"/>
          <p:cNvSpPr/>
          <p:nvPr/>
        </p:nvSpPr>
        <p:spPr>
          <a:xfrm>
            <a:off x="15162663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66" name="入力"/>
          <p:cNvSpPr txBox="1"/>
          <p:nvPr/>
        </p:nvSpPr>
        <p:spPr>
          <a:xfrm>
            <a:off x="4603284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入力</a:t>
            </a:r>
          </a:p>
        </p:txBody>
      </p:sp>
      <p:sp>
        <p:nvSpPr>
          <p:cNvPr id="467" name="出力"/>
          <p:cNvSpPr txBox="1"/>
          <p:nvPr/>
        </p:nvSpPr>
        <p:spPr>
          <a:xfrm>
            <a:off x="17085141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出力</a:t>
            </a:r>
          </a:p>
        </p:txBody>
      </p:sp>
      <p:sp>
        <p:nvSpPr>
          <p:cNvPr id="468" name="AI"/>
          <p:cNvSpPr/>
          <p:nvPr/>
        </p:nvSpPr>
        <p:spPr>
          <a:xfrm>
            <a:off x="9648091" y="4868028"/>
            <a:ext cx="5087817" cy="5087817"/>
          </a:xfrm>
          <a:prstGeom prst="ellipse">
            <a:avLst/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8000">
                <a:solidFill>
                  <a:srgbClr val="000000"/>
                </a:solidFill>
              </a:defRPr>
            </a:lvl1pPr>
          </a:lstStyle>
          <a:p>
            <a:pPr/>
            <a:r>
              <a:t>AI</a:t>
            </a:r>
          </a:p>
        </p:txBody>
      </p:sp>
      <p:sp>
        <p:nvSpPr>
          <p:cNvPr id="469" name="じゃんけんの手"/>
          <p:cNvSpPr txBox="1"/>
          <p:nvPr/>
        </p:nvSpPr>
        <p:spPr>
          <a:xfrm>
            <a:off x="3660309" y="8809376"/>
            <a:ext cx="45815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じゃんけんの手</a:t>
            </a:r>
          </a:p>
        </p:txBody>
      </p:sp>
      <p:sp>
        <p:nvSpPr>
          <p:cNvPr id="470" name="じゃんけんの手"/>
          <p:cNvSpPr txBox="1"/>
          <p:nvPr/>
        </p:nvSpPr>
        <p:spPr>
          <a:xfrm>
            <a:off x="16410438" y="8809376"/>
            <a:ext cx="45815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じゃんけんの手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高度なAIはどうなってる？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高度なAIはどうなってる？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線"/>
          <p:cNvSpPr/>
          <p:nvPr/>
        </p:nvSpPr>
        <p:spPr>
          <a:xfrm>
            <a:off x="7825515" y="7369513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75" name="線"/>
          <p:cNvSpPr/>
          <p:nvPr/>
        </p:nvSpPr>
        <p:spPr>
          <a:xfrm>
            <a:off x="15162663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76" name="入力"/>
          <p:cNvSpPr txBox="1"/>
          <p:nvPr/>
        </p:nvSpPr>
        <p:spPr>
          <a:xfrm>
            <a:off x="4603284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入力</a:t>
            </a:r>
          </a:p>
        </p:txBody>
      </p:sp>
      <p:sp>
        <p:nvSpPr>
          <p:cNvPr id="477" name="出力"/>
          <p:cNvSpPr txBox="1"/>
          <p:nvPr/>
        </p:nvSpPr>
        <p:spPr>
          <a:xfrm>
            <a:off x="17085141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出力</a:t>
            </a:r>
          </a:p>
        </p:txBody>
      </p:sp>
      <p:sp>
        <p:nvSpPr>
          <p:cNvPr id="478" name="AI"/>
          <p:cNvSpPr/>
          <p:nvPr/>
        </p:nvSpPr>
        <p:spPr>
          <a:xfrm>
            <a:off x="9648091" y="4868028"/>
            <a:ext cx="5087817" cy="5087817"/>
          </a:xfrm>
          <a:prstGeom prst="ellipse">
            <a:avLst/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8000">
                <a:solidFill>
                  <a:srgbClr val="000000"/>
                </a:solidFill>
              </a:defRPr>
            </a:lvl1pPr>
          </a:lstStyle>
          <a:p>
            <a:pPr/>
            <a:r>
              <a:t>AI</a:t>
            </a:r>
          </a:p>
        </p:txBody>
      </p:sp>
      <p:sp>
        <p:nvSpPr>
          <p:cNvPr id="479" name="画像"/>
          <p:cNvSpPr txBox="1"/>
          <p:nvPr/>
        </p:nvSpPr>
        <p:spPr>
          <a:xfrm>
            <a:off x="5238284" y="8809376"/>
            <a:ext cx="142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画像</a:t>
            </a:r>
          </a:p>
        </p:txBody>
      </p:sp>
      <p:sp>
        <p:nvSpPr>
          <p:cNvPr id="480" name="名前"/>
          <p:cNvSpPr txBox="1"/>
          <p:nvPr/>
        </p:nvSpPr>
        <p:spPr>
          <a:xfrm>
            <a:off x="17720140" y="8809376"/>
            <a:ext cx="142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名前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https://ss.sabae.cc/1288.html"/>
          <p:cNvSpPr txBox="1"/>
          <p:nvPr/>
        </p:nvSpPr>
        <p:spPr>
          <a:xfrm>
            <a:off x="2303261" y="12433300"/>
            <a:ext cx="958723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https://ss.sabae.cc/1288.html</a:t>
            </a:r>
          </a:p>
        </p:txBody>
      </p:sp>
      <p:pic>
        <p:nvPicPr>
          <p:cNvPr id="48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650" y="88900"/>
            <a:ext cx="12386452" cy="11817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09700" y="1743540"/>
            <a:ext cx="9043740" cy="9043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87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88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89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90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91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92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493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494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rtificial Intelligence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Artificial Intelligence</a:t>
            </a:r>
          </a:p>
          <a:p>
            <a:pPr algn="ctr">
              <a:defRPr spc="-140" sz="7000"/>
            </a:pPr>
            <a:r>
              <a:t>アーティフィシャル インテリジェンス</a:t>
            </a:r>
          </a:p>
          <a:p>
            <a:pPr algn="ctr">
              <a:defRPr spc="-140" sz="7000"/>
            </a:pPr>
          </a:p>
          <a:p>
            <a:pPr algn="ctr"/>
            <a:r>
              <a:t>人工知能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97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98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99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00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01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02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503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504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  <p:sp>
        <p:nvSpPr>
          <p:cNvPr id="505" name="線"/>
          <p:cNvSpPr/>
          <p:nvPr/>
        </p:nvSpPr>
        <p:spPr>
          <a:xfrm>
            <a:off x="4984461" y="5313007"/>
            <a:ext cx="14514533" cy="1970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06" name="線"/>
          <p:cNvSpPr/>
          <p:nvPr/>
        </p:nvSpPr>
        <p:spPr>
          <a:xfrm flipV="1">
            <a:off x="5070316" y="7560248"/>
            <a:ext cx="14507467" cy="184913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07" name="掛け算"/>
          <p:cNvSpPr txBox="1"/>
          <p:nvPr/>
        </p:nvSpPr>
        <p:spPr>
          <a:xfrm>
            <a:off x="4988991" y="4470444"/>
            <a:ext cx="2060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掛け算</a:t>
            </a:r>
          </a:p>
        </p:txBody>
      </p:sp>
      <p:sp>
        <p:nvSpPr>
          <p:cNvPr id="508" name="掛け算"/>
          <p:cNvSpPr txBox="1"/>
          <p:nvPr/>
        </p:nvSpPr>
        <p:spPr>
          <a:xfrm>
            <a:off x="4988991" y="8280828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掛け算</a:t>
            </a:r>
          </a:p>
        </p:txBody>
      </p:sp>
      <p:sp>
        <p:nvSpPr>
          <p:cNvPr id="509" name="足し算"/>
          <p:cNvSpPr txBox="1"/>
          <p:nvPr/>
        </p:nvSpPr>
        <p:spPr>
          <a:xfrm>
            <a:off x="17438653" y="5950580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足し算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12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13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14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15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16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17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518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519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  <p:sp>
        <p:nvSpPr>
          <p:cNvPr id="520" name="線"/>
          <p:cNvSpPr/>
          <p:nvPr/>
        </p:nvSpPr>
        <p:spPr>
          <a:xfrm>
            <a:off x="4984461" y="5313007"/>
            <a:ext cx="14514533" cy="1970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21" name="線"/>
          <p:cNvSpPr/>
          <p:nvPr/>
        </p:nvSpPr>
        <p:spPr>
          <a:xfrm flipV="1">
            <a:off x="5070316" y="7560248"/>
            <a:ext cx="14507467" cy="184913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22" name="x0.5"/>
          <p:cNvSpPr txBox="1"/>
          <p:nvPr/>
        </p:nvSpPr>
        <p:spPr>
          <a:xfrm>
            <a:off x="5277916" y="4470444"/>
            <a:ext cx="148272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x0.5</a:t>
            </a:r>
          </a:p>
        </p:txBody>
      </p:sp>
      <p:sp>
        <p:nvSpPr>
          <p:cNvPr id="523" name="x-0.5"/>
          <p:cNvSpPr txBox="1"/>
          <p:nvPr/>
        </p:nvSpPr>
        <p:spPr>
          <a:xfrm>
            <a:off x="5164251" y="8280828"/>
            <a:ext cx="171005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x-0.5</a:t>
            </a:r>
          </a:p>
        </p:txBody>
      </p:sp>
      <p:sp>
        <p:nvSpPr>
          <p:cNvPr id="524" name="足し算"/>
          <p:cNvSpPr txBox="1"/>
          <p:nvPr/>
        </p:nvSpPr>
        <p:spPr>
          <a:xfrm>
            <a:off x="17438653" y="5950580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足し算</a:t>
            </a:r>
          </a:p>
        </p:txBody>
      </p:sp>
      <p:sp>
        <p:nvSpPr>
          <p:cNvPr id="525" name="掛け算"/>
          <p:cNvSpPr txBox="1"/>
          <p:nvPr/>
        </p:nvSpPr>
        <p:spPr>
          <a:xfrm>
            <a:off x="5268391" y="330427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掛け算</a:t>
            </a:r>
          </a:p>
        </p:txBody>
      </p:sp>
      <p:sp>
        <p:nvSpPr>
          <p:cNvPr id="526" name="掛け算"/>
          <p:cNvSpPr txBox="1"/>
          <p:nvPr/>
        </p:nvSpPr>
        <p:spPr>
          <a:xfrm>
            <a:off x="5268391" y="7241277"/>
            <a:ext cx="2060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掛け算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29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30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31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32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33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34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535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536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  <p:sp>
        <p:nvSpPr>
          <p:cNvPr id="537" name="1"/>
          <p:cNvSpPr txBox="1"/>
          <p:nvPr/>
        </p:nvSpPr>
        <p:spPr>
          <a:xfrm>
            <a:off x="3922965" y="4972865"/>
            <a:ext cx="57277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38" name="-1"/>
          <p:cNvSpPr txBox="1"/>
          <p:nvPr/>
        </p:nvSpPr>
        <p:spPr>
          <a:xfrm>
            <a:off x="3779698" y="8977070"/>
            <a:ext cx="80010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-1</a:t>
            </a:r>
          </a:p>
        </p:txBody>
      </p:sp>
      <p:sp>
        <p:nvSpPr>
          <p:cNvPr id="539" name="1"/>
          <p:cNvSpPr txBox="1"/>
          <p:nvPr/>
        </p:nvSpPr>
        <p:spPr>
          <a:xfrm>
            <a:off x="20281409" y="7022999"/>
            <a:ext cx="57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40" name="線"/>
          <p:cNvSpPr/>
          <p:nvPr/>
        </p:nvSpPr>
        <p:spPr>
          <a:xfrm>
            <a:off x="4984461" y="5313007"/>
            <a:ext cx="14514533" cy="1970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41" name="線"/>
          <p:cNvSpPr/>
          <p:nvPr/>
        </p:nvSpPr>
        <p:spPr>
          <a:xfrm flipV="1">
            <a:off x="5070316" y="7560248"/>
            <a:ext cx="14507467" cy="184913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42" name="x0.5"/>
          <p:cNvSpPr txBox="1"/>
          <p:nvPr/>
        </p:nvSpPr>
        <p:spPr>
          <a:xfrm>
            <a:off x="5277916" y="4470444"/>
            <a:ext cx="148272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x0.5</a:t>
            </a:r>
          </a:p>
        </p:txBody>
      </p:sp>
      <p:sp>
        <p:nvSpPr>
          <p:cNvPr id="543" name="x-0.5"/>
          <p:cNvSpPr txBox="1"/>
          <p:nvPr/>
        </p:nvSpPr>
        <p:spPr>
          <a:xfrm>
            <a:off x="5164251" y="8280828"/>
            <a:ext cx="171005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x-0.5</a:t>
            </a:r>
          </a:p>
        </p:txBody>
      </p:sp>
      <p:sp>
        <p:nvSpPr>
          <p:cNvPr id="544" name="足し算"/>
          <p:cNvSpPr txBox="1"/>
          <p:nvPr/>
        </p:nvSpPr>
        <p:spPr>
          <a:xfrm>
            <a:off x="17438653" y="5950580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足し算</a:t>
            </a:r>
          </a:p>
        </p:txBody>
      </p:sp>
      <p:sp>
        <p:nvSpPr>
          <p:cNvPr id="545" name="耳がとがっていて、活動量少ない"/>
          <p:cNvSpPr txBox="1"/>
          <p:nvPr/>
        </p:nvSpPr>
        <p:spPr>
          <a:xfrm>
            <a:off x="332712" y="875175"/>
            <a:ext cx="190658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耳がとがっていて、活動量少ない</a:t>
            </a:r>
          </a:p>
        </p:txBody>
      </p:sp>
      <p:sp>
        <p:nvSpPr>
          <p:cNvPr id="546" name="猫っぽい！"/>
          <p:cNvSpPr txBox="1"/>
          <p:nvPr/>
        </p:nvSpPr>
        <p:spPr>
          <a:xfrm>
            <a:off x="17716345" y="11438429"/>
            <a:ext cx="650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猫っぽい！</a:t>
            </a:r>
          </a:p>
        </p:txBody>
      </p:sp>
      <p:sp>
        <p:nvSpPr>
          <p:cNvPr id="547" name="=0.5"/>
          <p:cNvSpPr txBox="1"/>
          <p:nvPr/>
        </p:nvSpPr>
        <p:spPr>
          <a:xfrm>
            <a:off x="7543056" y="4470444"/>
            <a:ext cx="155892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=0.5</a:t>
            </a:r>
          </a:p>
        </p:txBody>
      </p:sp>
      <p:sp>
        <p:nvSpPr>
          <p:cNvPr id="548" name="=0.5"/>
          <p:cNvSpPr txBox="1"/>
          <p:nvPr/>
        </p:nvSpPr>
        <p:spPr>
          <a:xfrm>
            <a:off x="7458758" y="7760428"/>
            <a:ext cx="15589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=0.5</a:t>
            </a:r>
          </a:p>
        </p:txBody>
      </p:sp>
      <p:sp>
        <p:nvSpPr>
          <p:cNvPr id="549" name="0.5+0.5"/>
          <p:cNvSpPr txBox="1"/>
          <p:nvPr/>
        </p:nvSpPr>
        <p:spPr>
          <a:xfrm>
            <a:off x="17196083" y="4934765"/>
            <a:ext cx="254571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0.5+0.5</a:t>
            </a:r>
          </a:p>
        </p:txBody>
      </p:sp>
      <p:sp>
        <p:nvSpPr>
          <p:cNvPr id="550" name="掛け算"/>
          <p:cNvSpPr txBox="1"/>
          <p:nvPr/>
        </p:nvSpPr>
        <p:spPr>
          <a:xfrm>
            <a:off x="5268391" y="330427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掛け算</a:t>
            </a:r>
          </a:p>
        </p:txBody>
      </p:sp>
      <p:sp>
        <p:nvSpPr>
          <p:cNvPr id="551" name="掛け算"/>
          <p:cNvSpPr txBox="1"/>
          <p:nvPr/>
        </p:nvSpPr>
        <p:spPr>
          <a:xfrm>
            <a:off x="5268391" y="7241277"/>
            <a:ext cx="2060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掛け算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54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55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56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57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58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59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560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561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  <p:sp>
        <p:nvSpPr>
          <p:cNvPr id="562" name="0"/>
          <p:cNvSpPr txBox="1"/>
          <p:nvPr/>
        </p:nvSpPr>
        <p:spPr>
          <a:xfrm>
            <a:off x="3922965" y="4972865"/>
            <a:ext cx="57277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63" name="-1"/>
          <p:cNvSpPr txBox="1"/>
          <p:nvPr/>
        </p:nvSpPr>
        <p:spPr>
          <a:xfrm>
            <a:off x="3779698" y="8977070"/>
            <a:ext cx="80010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-1</a:t>
            </a:r>
          </a:p>
        </p:txBody>
      </p:sp>
      <p:sp>
        <p:nvSpPr>
          <p:cNvPr id="564" name="0.5"/>
          <p:cNvSpPr txBox="1"/>
          <p:nvPr/>
        </p:nvSpPr>
        <p:spPr>
          <a:xfrm>
            <a:off x="19996611" y="7022999"/>
            <a:ext cx="114236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0.5</a:t>
            </a:r>
          </a:p>
        </p:txBody>
      </p:sp>
      <p:sp>
        <p:nvSpPr>
          <p:cNvPr id="565" name="線"/>
          <p:cNvSpPr/>
          <p:nvPr/>
        </p:nvSpPr>
        <p:spPr>
          <a:xfrm>
            <a:off x="4984461" y="5313007"/>
            <a:ext cx="14514533" cy="1970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66" name="線"/>
          <p:cNvSpPr/>
          <p:nvPr/>
        </p:nvSpPr>
        <p:spPr>
          <a:xfrm flipV="1">
            <a:off x="5070316" y="7560248"/>
            <a:ext cx="14507467" cy="184913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67" name="x0.5"/>
          <p:cNvSpPr txBox="1"/>
          <p:nvPr/>
        </p:nvSpPr>
        <p:spPr>
          <a:xfrm>
            <a:off x="5277916" y="4470444"/>
            <a:ext cx="148272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x0.5</a:t>
            </a:r>
          </a:p>
        </p:txBody>
      </p:sp>
      <p:sp>
        <p:nvSpPr>
          <p:cNvPr id="568" name="x-0.5"/>
          <p:cNvSpPr txBox="1"/>
          <p:nvPr/>
        </p:nvSpPr>
        <p:spPr>
          <a:xfrm>
            <a:off x="5164251" y="8280828"/>
            <a:ext cx="171005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x-0.5</a:t>
            </a:r>
          </a:p>
        </p:txBody>
      </p:sp>
      <p:sp>
        <p:nvSpPr>
          <p:cNvPr id="569" name="足し算"/>
          <p:cNvSpPr txBox="1"/>
          <p:nvPr/>
        </p:nvSpPr>
        <p:spPr>
          <a:xfrm>
            <a:off x="17438653" y="5950580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足し算</a:t>
            </a:r>
          </a:p>
        </p:txBody>
      </p:sp>
      <p:sp>
        <p:nvSpPr>
          <p:cNvPr id="570" name="耳がとがって少、活動量少ない"/>
          <p:cNvSpPr txBox="1"/>
          <p:nvPr/>
        </p:nvSpPr>
        <p:spPr>
          <a:xfrm>
            <a:off x="450350" y="831841"/>
            <a:ext cx="178974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耳がとがって少、活動量少ない</a:t>
            </a:r>
          </a:p>
        </p:txBody>
      </p:sp>
      <p:sp>
        <p:nvSpPr>
          <p:cNvPr id="571" name="猫かな？"/>
          <p:cNvSpPr txBox="1"/>
          <p:nvPr/>
        </p:nvSpPr>
        <p:spPr>
          <a:xfrm>
            <a:off x="18351345" y="11438429"/>
            <a:ext cx="523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猫かな？</a:t>
            </a:r>
          </a:p>
        </p:txBody>
      </p:sp>
      <p:sp>
        <p:nvSpPr>
          <p:cNvPr id="572" name="掛け算"/>
          <p:cNvSpPr txBox="1"/>
          <p:nvPr/>
        </p:nvSpPr>
        <p:spPr>
          <a:xfrm>
            <a:off x="5268391" y="330427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掛け算</a:t>
            </a:r>
          </a:p>
        </p:txBody>
      </p:sp>
      <p:sp>
        <p:nvSpPr>
          <p:cNvPr id="573" name="掛け算"/>
          <p:cNvSpPr txBox="1"/>
          <p:nvPr/>
        </p:nvSpPr>
        <p:spPr>
          <a:xfrm>
            <a:off x="5268391" y="7241277"/>
            <a:ext cx="2060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掛け算</a:t>
            </a:r>
          </a:p>
        </p:txBody>
      </p:sp>
      <p:sp>
        <p:nvSpPr>
          <p:cNvPr id="574" name="=0"/>
          <p:cNvSpPr txBox="1"/>
          <p:nvPr/>
        </p:nvSpPr>
        <p:spPr>
          <a:xfrm>
            <a:off x="7827854" y="4470444"/>
            <a:ext cx="98933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=0</a:t>
            </a:r>
          </a:p>
        </p:txBody>
      </p:sp>
      <p:sp>
        <p:nvSpPr>
          <p:cNvPr id="575" name="=0.5"/>
          <p:cNvSpPr txBox="1"/>
          <p:nvPr/>
        </p:nvSpPr>
        <p:spPr>
          <a:xfrm>
            <a:off x="7458758" y="7760428"/>
            <a:ext cx="15589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=0.5</a:t>
            </a:r>
          </a:p>
        </p:txBody>
      </p:sp>
      <p:sp>
        <p:nvSpPr>
          <p:cNvPr id="576" name="0+0.5"/>
          <p:cNvSpPr txBox="1"/>
          <p:nvPr/>
        </p:nvSpPr>
        <p:spPr>
          <a:xfrm>
            <a:off x="17480880" y="4934765"/>
            <a:ext cx="197612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0+0.5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79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80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81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82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83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84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585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586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  <p:sp>
        <p:nvSpPr>
          <p:cNvPr id="587" name="0"/>
          <p:cNvSpPr txBox="1"/>
          <p:nvPr/>
        </p:nvSpPr>
        <p:spPr>
          <a:xfrm>
            <a:off x="3922965" y="4972865"/>
            <a:ext cx="57277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88" name="1"/>
          <p:cNvSpPr txBox="1"/>
          <p:nvPr/>
        </p:nvSpPr>
        <p:spPr>
          <a:xfrm>
            <a:off x="3893363" y="8977070"/>
            <a:ext cx="57277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89" name="-0.5"/>
          <p:cNvSpPr txBox="1"/>
          <p:nvPr/>
        </p:nvSpPr>
        <p:spPr>
          <a:xfrm>
            <a:off x="19882946" y="7022999"/>
            <a:ext cx="13696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-0.5</a:t>
            </a:r>
          </a:p>
        </p:txBody>
      </p:sp>
      <p:sp>
        <p:nvSpPr>
          <p:cNvPr id="590" name="線"/>
          <p:cNvSpPr/>
          <p:nvPr/>
        </p:nvSpPr>
        <p:spPr>
          <a:xfrm>
            <a:off x="4984461" y="5313007"/>
            <a:ext cx="14514533" cy="1970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91" name="線"/>
          <p:cNvSpPr/>
          <p:nvPr/>
        </p:nvSpPr>
        <p:spPr>
          <a:xfrm flipV="1">
            <a:off x="5070316" y="7560248"/>
            <a:ext cx="14507467" cy="184913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92" name="x0.5"/>
          <p:cNvSpPr txBox="1"/>
          <p:nvPr/>
        </p:nvSpPr>
        <p:spPr>
          <a:xfrm>
            <a:off x="5277916" y="4470444"/>
            <a:ext cx="148272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x0.5</a:t>
            </a:r>
          </a:p>
        </p:txBody>
      </p:sp>
      <p:sp>
        <p:nvSpPr>
          <p:cNvPr id="593" name="x-0.5"/>
          <p:cNvSpPr txBox="1"/>
          <p:nvPr/>
        </p:nvSpPr>
        <p:spPr>
          <a:xfrm>
            <a:off x="5164251" y="8280828"/>
            <a:ext cx="171005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x-0.5</a:t>
            </a:r>
          </a:p>
        </p:txBody>
      </p:sp>
      <p:sp>
        <p:nvSpPr>
          <p:cNvPr id="594" name="足し算"/>
          <p:cNvSpPr txBox="1"/>
          <p:nvPr/>
        </p:nvSpPr>
        <p:spPr>
          <a:xfrm>
            <a:off x="17438653" y="5950580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足し算</a:t>
            </a:r>
          </a:p>
        </p:txBody>
      </p:sp>
      <p:sp>
        <p:nvSpPr>
          <p:cNvPr id="595" name="耳がとがって少、活動的"/>
          <p:cNvSpPr txBox="1"/>
          <p:nvPr/>
        </p:nvSpPr>
        <p:spPr>
          <a:xfrm>
            <a:off x="636438" y="875175"/>
            <a:ext cx="140874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耳がとがって少、活動的</a:t>
            </a:r>
          </a:p>
        </p:txBody>
      </p:sp>
      <p:sp>
        <p:nvSpPr>
          <p:cNvPr id="596" name="猫じゃなさそう"/>
          <p:cNvSpPr txBox="1"/>
          <p:nvPr/>
        </p:nvSpPr>
        <p:spPr>
          <a:xfrm>
            <a:off x="14972991" y="11635871"/>
            <a:ext cx="904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猫じゃなさそう</a:t>
            </a:r>
          </a:p>
        </p:txBody>
      </p:sp>
      <p:sp>
        <p:nvSpPr>
          <p:cNvPr id="597" name="掛け算"/>
          <p:cNvSpPr txBox="1"/>
          <p:nvPr/>
        </p:nvSpPr>
        <p:spPr>
          <a:xfrm>
            <a:off x="5268391" y="331697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掛け算</a:t>
            </a:r>
          </a:p>
        </p:txBody>
      </p:sp>
      <p:sp>
        <p:nvSpPr>
          <p:cNvPr id="598" name="掛け算"/>
          <p:cNvSpPr txBox="1"/>
          <p:nvPr/>
        </p:nvSpPr>
        <p:spPr>
          <a:xfrm>
            <a:off x="5268391" y="7253977"/>
            <a:ext cx="2060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掛け算</a:t>
            </a:r>
          </a:p>
        </p:txBody>
      </p:sp>
      <p:sp>
        <p:nvSpPr>
          <p:cNvPr id="599" name="=0"/>
          <p:cNvSpPr txBox="1"/>
          <p:nvPr/>
        </p:nvSpPr>
        <p:spPr>
          <a:xfrm>
            <a:off x="7827854" y="4470444"/>
            <a:ext cx="98933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=0</a:t>
            </a:r>
          </a:p>
        </p:txBody>
      </p:sp>
      <p:sp>
        <p:nvSpPr>
          <p:cNvPr id="600" name="=-0.5"/>
          <p:cNvSpPr txBox="1"/>
          <p:nvPr/>
        </p:nvSpPr>
        <p:spPr>
          <a:xfrm>
            <a:off x="7345093" y="7760428"/>
            <a:ext cx="178625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=-0.5</a:t>
            </a:r>
          </a:p>
        </p:txBody>
      </p:sp>
      <p:sp>
        <p:nvSpPr>
          <p:cNvPr id="601" name="0-0.5"/>
          <p:cNvSpPr txBox="1"/>
          <p:nvPr/>
        </p:nvSpPr>
        <p:spPr>
          <a:xfrm>
            <a:off x="17575495" y="4934765"/>
            <a:ext cx="178689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0-0.5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04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05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06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07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08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09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610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611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  <p:sp>
        <p:nvSpPr>
          <p:cNvPr id="612" name="?"/>
          <p:cNvSpPr txBox="1"/>
          <p:nvPr/>
        </p:nvSpPr>
        <p:spPr>
          <a:xfrm>
            <a:off x="3950270" y="4972865"/>
            <a:ext cx="51816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613" name="?"/>
          <p:cNvSpPr txBox="1"/>
          <p:nvPr/>
        </p:nvSpPr>
        <p:spPr>
          <a:xfrm>
            <a:off x="3920668" y="8977070"/>
            <a:ext cx="51816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614" name="?"/>
          <p:cNvSpPr txBox="1"/>
          <p:nvPr/>
        </p:nvSpPr>
        <p:spPr>
          <a:xfrm>
            <a:off x="20308714" y="7022999"/>
            <a:ext cx="51816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615" name="線"/>
          <p:cNvSpPr/>
          <p:nvPr/>
        </p:nvSpPr>
        <p:spPr>
          <a:xfrm>
            <a:off x="4984461" y="5313007"/>
            <a:ext cx="14514533" cy="1970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16" name="線"/>
          <p:cNvSpPr/>
          <p:nvPr/>
        </p:nvSpPr>
        <p:spPr>
          <a:xfrm flipV="1">
            <a:off x="5070316" y="7560248"/>
            <a:ext cx="14507467" cy="184913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17" name="x？"/>
          <p:cNvSpPr txBox="1"/>
          <p:nvPr/>
        </p:nvSpPr>
        <p:spPr>
          <a:xfrm>
            <a:off x="5064696" y="3436011"/>
            <a:ext cx="210629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C82506"/>
                </a:solidFill>
              </a:defRPr>
            </a:lvl1pPr>
          </a:lstStyle>
          <a:p>
            <a:pPr/>
            <a:r>
              <a:t>x？</a:t>
            </a:r>
          </a:p>
        </p:txBody>
      </p:sp>
      <p:sp>
        <p:nvSpPr>
          <p:cNvPr id="618" name="x？"/>
          <p:cNvSpPr txBox="1"/>
          <p:nvPr/>
        </p:nvSpPr>
        <p:spPr>
          <a:xfrm>
            <a:off x="5064696" y="7525135"/>
            <a:ext cx="210629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C82506"/>
                </a:solidFill>
              </a:defRPr>
            </a:lvl1pPr>
          </a:lstStyle>
          <a:p>
            <a:pPr/>
            <a:r>
              <a:t>x？</a:t>
            </a:r>
          </a:p>
        </p:txBody>
      </p:sp>
      <p:sp>
        <p:nvSpPr>
          <p:cNvPr id="619" name="足し算"/>
          <p:cNvSpPr txBox="1"/>
          <p:nvPr/>
        </p:nvSpPr>
        <p:spPr>
          <a:xfrm>
            <a:off x="17438653" y="5950580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足し算</a:t>
            </a:r>
          </a:p>
        </p:txBody>
      </p:sp>
      <p:sp>
        <p:nvSpPr>
          <p:cNvPr id="620" name="たくさん見て、パラメータを調整する"/>
          <p:cNvSpPr txBox="1"/>
          <p:nvPr/>
        </p:nvSpPr>
        <p:spPr>
          <a:xfrm>
            <a:off x="369680" y="713849"/>
            <a:ext cx="2164397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たくさん見て、パラメータを調整する</a:t>
            </a:r>
          </a:p>
        </p:txBody>
      </p:sp>
      <p:sp>
        <p:nvSpPr>
          <p:cNvPr id="621" name="これが学習"/>
          <p:cNvSpPr txBox="1"/>
          <p:nvPr/>
        </p:nvSpPr>
        <p:spPr>
          <a:xfrm>
            <a:off x="17315006" y="11635871"/>
            <a:ext cx="650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これが学習</a:t>
            </a:r>
          </a:p>
        </p:txBody>
      </p:sp>
      <p:sp>
        <p:nvSpPr>
          <p:cNvPr id="622" name="パラメータ"/>
          <p:cNvSpPr txBox="1"/>
          <p:nvPr/>
        </p:nvSpPr>
        <p:spPr>
          <a:xfrm>
            <a:off x="9539080" y="3753510"/>
            <a:ext cx="33051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パラメータ</a:t>
            </a:r>
          </a:p>
        </p:txBody>
      </p:sp>
      <p:sp>
        <p:nvSpPr>
          <p:cNvPr id="623" name="線"/>
          <p:cNvSpPr/>
          <p:nvPr/>
        </p:nvSpPr>
        <p:spPr>
          <a:xfrm flipH="1">
            <a:off x="7097536" y="4137852"/>
            <a:ext cx="2106296" cy="1"/>
          </a:xfrm>
          <a:prstGeom prst="line">
            <a:avLst/>
          </a:prstGeom>
          <a:ln w="63500">
            <a:solidFill>
              <a:srgbClr val="C82506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24" name="線"/>
          <p:cNvSpPr/>
          <p:nvPr/>
        </p:nvSpPr>
        <p:spPr>
          <a:xfrm flipH="1">
            <a:off x="6959697" y="4264851"/>
            <a:ext cx="2371135" cy="3675328"/>
          </a:xfrm>
          <a:prstGeom prst="line">
            <a:avLst/>
          </a:prstGeom>
          <a:ln w="63500">
            <a:solidFill>
              <a:srgbClr val="C82506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27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28" name="円形"/>
          <p:cNvSpPr/>
          <p:nvPr/>
        </p:nvSpPr>
        <p:spPr>
          <a:xfrm>
            <a:off x="11671558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29" name="円形"/>
          <p:cNvSpPr/>
          <p:nvPr/>
        </p:nvSpPr>
        <p:spPr>
          <a:xfrm>
            <a:off x="11671558" y="10657870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30" name="円形"/>
          <p:cNvSpPr/>
          <p:nvPr/>
        </p:nvSpPr>
        <p:spPr>
          <a:xfrm>
            <a:off x="11671558" y="250531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31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32" name="線"/>
          <p:cNvSpPr/>
          <p:nvPr/>
        </p:nvSpPr>
        <p:spPr>
          <a:xfrm flipV="1">
            <a:off x="4984462" y="325597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33" name="線"/>
          <p:cNvSpPr/>
          <p:nvPr/>
        </p:nvSpPr>
        <p:spPr>
          <a:xfrm flipV="1">
            <a:off x="4984462" y="7437229"/>
            <a:ext cx="6536184" cy="204433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34" name="線"/>
          <p:cNvSpPr/>
          <p:nvPr/>
        </p:nvSpPr>
        <p:spPr>
          <a:xfrm>
            <a:off x="13116683" y="7369513"/>
            <a:ext cx="6522916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35" name="線"/>
          <p:cNvSpPr/>
          <p:nvPr/>
        </p:nvSpPr>
        <p:spPr>
          <a:xfrm>
            <a:off x="4984462" y="5262890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36" name="線"/>
          <p:cNvSpPr/>
          <p:nvPr/>
        </p:nvSpPr>
        <p:spPr>
          <a:xfrm>
            <a:off x="4984462" y="949494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37" name="線"/>
          <p:cNvSpPr/>
          <p:nvPr/>
        </p:nvSpPr>
        <p:spPr>
          <a:xfrm>
            <a:off x="13116682" y="3235762"/>
            <a:ext cx="6546192" cy="400506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38" name="線"/>
          <p:cNvSpPr/>
          <p:nvPr/>
        </p:nvSpPr>
        <p:spPr>
          <a:xfrm flipV="1">
            <a:off x="5035262" y="3534688"/>
            <a:ext cx="6451200" cy="594755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39" name="線"/>
          <p:cNvSpPr/>
          <p:nvPr/>
        </p:nvSpPr>
        <p:spPr>
          <a:xfrm>
            <a:off x="5035384" y="5339451"/>
            <a:ext cx="6451201" cy="594755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40" name="線"/>
          <p:cNvSpPr/>
          <p:nvPr/>
        </p:nvSpPr>
        <p:spPr>
          <a:xfrm flipV="1">
            <a:off x="13133543" y="7411857"/>
            <a:ext cx="6570261" cy="394406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41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42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43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44" name="状況1"/>
          <p:cNvSpPr txBox="1"/>
          <p:nvPr/>
        </p:nvSpPr>
        <p:spPr>
          <a:xfrm>
            <a:off x="77113" y="5031862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状況1</a:t>
            </a:r>
          </a:p>
        </p:txBody>
      </p:sp>
      <p:sp>
        <p:nvSpPr>
          <p:cNvPr id="645" name="状況2"/>
          <p:cNvSpPr txBox="1"/>
          <p:nvPr/>
        </p:nvSpPr>
        <p:spPr>
          <a:xfrm>
            <a:off x="77113" y="9139948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状況2</a:t>
            </a:r>
          </a:p>
        </p:txBody>
      </p:sp>
      <p:sp>
        <p:nvSpPr>
          <p:cNvPr id="646" name="答"/>
          <p:cNvSpPr txBox="1"/>
          <p:nvPr/>
        </p:nvSpPr>
        <p:spPr>
          <a:xfrm>
            <a:off x="22860172" y="6984899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49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50" name="円形"/>
          <p:cNvSpPr/>
          <p:nvPr/>
        </p:nvSpPr>
        <p:spPr>
          <a:xfrm>
            <a:off x="11671558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51" name="円形"/>
          <p:cNvSpPr/>
          <p:nvPr/>
        </p:nvSpPr>
        <p:spPr>
          <a:xfrm>
            <a:off x="11671558" y="10657870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52" name="円形"/>
          <p:cNvSpPr/>
          <p:nvPr/>
        </p:nvSpPr>
        <p:spPr>
          <a:xfrm>
            <a:off x="11671558" y="250531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53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54" name="線"/>
          <p:cNvSpPr/>
          <p:nvPr/>
        </p:nvSpPr>
        <p:spPr>
          <a:xfrm flipV="1">
            <a:off x="4984462" y="325597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55" name="線"/>
          <p:cNvSpPr/>
          <p:nvPr/>
        </p:nvSpPr>
        <p:spPr>
          <a:xfrm flipV="1">
            <a:off x="4984462" y="7437229"/>
            <a:ext cx="6536184" cy="204433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56" name="線"/>
          <p:cNvSpPr/>
          <p:nvPr/>
        </p:nvSpPr>
        <p:spPr>
          <a:xfrm>
            <a:off x="13116683" y="7369513"/>
            <a:ext cx="6522916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57" name="線"/>
          <p:cNvSpPr/>
          <p:nvPr/>
        </p:nvSpPr>
        <p:spPr>
          <a:xfrm>
            <a:off x="4984462" y="5262890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58" name="線"/>
          <p:cNvSpPr/>
          <p:nvPr/>
        </p:nvSpPr>
        <p:spPr>
          <a:xfrm>
            <a:off x="4984462" y="949494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59" name="線"/>
          <p:cNvSpPr/>
          <p:nvPr/>
        </p:nvSpPr>
        <p:spPr>
          <a:xfrm>
            <a:off x="13116682" y="3235762"/>
            <a:ext cx="6546192" cy="400506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60" name="線"/>
          <p:cNvSpPr/>
          <p:nvPr/>
        </p:nvSpPr>
        <p:spPr>
          <a:xfrm flipV="1">
            <a:off x="5035262" y="3534688"/>
            <a:ext cx="6451200" cy="594755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61" name="線"/>
          <p:cNvSpPr/>
          <p:nvPr/>
        </p:nvSpPr>
        <p:spPr>
          <a:xfrm>
            <a:off x="5035384" y="5339451"/>
            <a:ext cx="6451201" cy="594755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62" name="線"/>
          <p:cNvSpPr/>
          <p:nvPr/>
        </p:nvSpPr>
        <p:spPr>
          <a:xfrm flipV="1">
            <a:off x="13133543" y="7411857"/>
            <a:ext cx="6570261" cy="394406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63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64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65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66" name="状況1"/>
          <p:cNvSpPr txBox="1"/>
          <p:nvPr/>
        </p:nvSpPr>
        <p:spPr>
          <a:xfrm>
            <a:off x="77113" y="5031862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状況1</a:t>
            </a:r>
          </a:p>
        </p:txBody>
      </p:sp>
      <p:sp>
        <p:nvSpPr>
          <p:cNvPr id="667" name="状況2"/>
          <p:cNvSpPr txBox="1"/>
          <p:nvPr/>
        </p:nvSpPr>
        <p:spPr>
          <a:xfrm>
            <a:off x="77113" y="9139948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状況2</a:t>
            </a:r>
          </a:p>
        </p:txBody>
      </p:sp>
      <p:sp>
        <p:nvSpPr>
          <p:cNvPr id="668" name="答"/>
          <p:cNvSpPr txBox="1"/>
          <p:nvPr/>
        </p:nvSpPr>
        <p:spPr>
          <a:xfrm>
            <a:off x="22860172" y="6984899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答</a:t>
            </a:r>
          </a:p>
        </p:txBody>
      </p:sp>
      <p:sp>
        <p:nvSpPr>
          <p:cNvPr id="669" name="入力層"/>
          <p:cNvSpPr txBox="1"/>
          <p:nvPr/>
        </p:nvSpPr>
        <p:spPr>
          <a:xfrm>
            <a:off x="3179062" y="710098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入力層</a:t>
            </a:r>
          </a:p>
        </p:txBody>
      </p:sp>
      <p:sp>
        <p:nvSpPr>
          <p:cNvPr id="670" name="中間層"/>
          <p:cNvSpPr txBox="1"/>
          <p:nvPr/>
        </p:nvSpPr>
        <p:spPr>
          <a:xfrm>
            <a:off x="11377612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中間層</a:t>
            </a:r>
          </a:p>
        </p:txBody>
      </p:sp>
      <p:sp>
        <p:nvSpPr>
          <p:cNvPr id="671" name="出力層"/>
          <p:cNvSpPr txBox="1"/>
          <p:nvPr/>
        </p:nvSpPr>
        <p:spPr>
          <a:xfrm>
            <a:off x="19193724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出力層</a:t>
            </a:r>
          </a:p>
        </p:txBody>
      </p:sp>
      <p:sp>
        <p:nvSpPr>
          <p:cNvPr id="672" name="角丸四角形"/>
          <p:cNvSpPr/>
          <p:nvPr/>
        </p:nvSpPr>
        <p:spPr>
          <a:xfrm>
            <a:off x="2357269" y="1762537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3" name="角丸四角形"/>
          <p:cNvSpPr/>
          <p:nvPr/>
        </p:nvSpPr>
        <p:spPr>
          <a:xfrm>
            <a:off x="8525018" y="1720114"/>
            <a:ext cx="8081191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288" y="0"/>
                </a:moveTo>
                <a:lnTo>
                  <a:pt x="4312" y="0"/>
                </a:lnTo>
                <a:cubicBezTo>
                  <a:pt x="3046" y="0"/>
                  <a:pt x="2287" y="0"/>
                  <a:pt x="1781" y="151"/>
                </a:cubicBezTo>
                <a:cubicBezTo>
                  <a:pt x="1052" y="341"/>
                  <a:pt x="477" y="752"/>
                  <a:pt x="211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211" y="20326"/>
                </a:cubicBezTo>
                <a:cubicBezTo>
                  <a:pt x="477" y="20848"/>
                  <a:pt x="1052" y="21259"/>
                  <a:pt x="1781" y="21449"/>
                </a:cubicBezTo>
                <a:cubicBezTo>
                  <a:pt x="2287" y="21600"/>
                  <a:pt x="3046" y="21600"/>
                  <a:pt x="4312" y="21600"/>
                </a:cubicBezTo>
                <a:lnTo>
                  <a:pt x="17288" y="21600"/>
                </a:lnTo>
                <a:cubicBezTo>
                  <a:pt x="18554" y="21600"/>
                  <a:pt x="19313" y="21600"/>
                  <a:pt x="19819" y="21449"/>
                </a:cubicBezTo>
                <a:cubicBezTo>
                  <a:pt x="20548" y="21259"/>
                  <a:pt x="21123" y="20848"/>
                  <a:pt x="21389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389" y="1274"/>
                </a:cubicBezTo>
                <a:cubicBezTo>
                  <a:pt x="21123" y="752"/>
                  <a:pt x="20548" y="341"/>
                  <a:pt x="19819" y="151"/>
                </a:cubicBezTo>
                <a:cubicBezTo>
                  <a:pt x="19313" y="0"/>
                  <a:pt x="18554" y="0"/>
                  <a:pt x="17288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4" name="角丸四角形"/>
          <p:cNvSpPr/>
          <p:nvPr/>
        </p:nvSpPr>
        <p:spPr>
          <a:xfrm>
            <a:off x="18373138" y="1682031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7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8" name="円形"/>
          <p:cNvSpPr/>
          <p:nvPr/>
        </p:nvSpPr>
        <p:spPr>
          <a:xfrm>
            <a:off x="10344271" y="6724749"/>
            <a:ext cx="1472683" cy="1472684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9" name="円形"/>
          <p:cNvSpPr/>
          <p:nvPr/>
        </p:nvSpPr>
        <p:spPr>
          <a:xfrm>
            <a:off x="10344271" y="1070702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80" name="円形"/>
          <p:cNvSpPr/>
          <p:nvPr/>
        </p:nvSpPr>
        <p:spPr>
          <a:xfrm>
            <a:off x="10344271" y="2554469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81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82" name="線"/>
          <p:cNvSpPr/>
          <p:nvPr/>
        </p:nvSpPr>
        <p:spPr>
          <a:xfrm flipV="1">
            <a:off x="4984462" y="3560509"/>
            <a:ext cx="5060181" cy="173979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83" name="線"/>
          <p:cNvSpPr/>
          <p:nvPr/>
        </p:nvSpPr>
        <p:spPr>
          <a:xfrm flipV="1">
            <a:off x="4984462" y="7563845"/>
            <a:ext cx="5229351" cy="191771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84" name="線"/>
          <p:cNvSpPr/>
          <p:nvPr/>
        </p:nvSpPr>
        <p:spPr>
          <a:xfrm>
            <a:off x="14978811" y="7369513"/>
            <a:ext cx="4660788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85" name="線"/>
          <p:cNvSpPr/>
          <p:nvPr/>
        </p:nvSpPr>
        <p:spPr>
          <a:xfrm>
            <a:off x="4984462" y="5262889"/>
            <a:ext cx="5311267" cy="218514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86" name="線"/>
          <p:cNvSpPr/>
          <p:nvPr/>
        </p:nvSpPr>
        <p:spPr>
          <a:xfrm>
            <a:off x="4984462" y="9494944"/>
            <a:ext cx="5206617" cy="189411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87" name="線"/>
          <p:cNvSpPr/>
          <p:nvPr/>
        </p:nvSpPr>
        <p:spPr>
          <a:xfrm>
            <a:off x="14722744" y="3151448"/>
            <a:ext cx="4940131" cy="408937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88" name="線"/>
          <p:cNvSpPr/>
          <p:nvPr/>
        </p:nvSpPr>
        <p:spPr>
          <a:xfrm flipV="1">
            <a:off x="5035262" y="3656220"/>
            <a:ext cx="5224365" cy="582602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89" name="線"/>
          <p:cNvSpPr/>
          <p:nvPr/>
        </p:nvSpPr>
        <p:spPr>
          <a:xfrm>
            <a:off x="5035384" y="5339450"/>
            <a:ext cx="5168730" cy="586036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90" name="線"/>
          <p:cNvSpPr/>
          <p:nvPr/>
        </p:nvSpPr>
        <p:spPr>
          <a:xfrm flipV="1">
            <a:off x="14942748" y="7411857"/>
            <a:ext cx="4761057" cy="394802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91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92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93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94" name="状況1"/>
          <p:cNvSpPr txBox="1"/>
          <p:nvPr/>
        </p:nvSpPr>
        <p:spPr>
          <a:xfrm>
            <a:off x="77113" y="5031862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状況1</a:t>
            </a:r>
          </a:p>
        </p:txBody>
      </p:sp>
      <p:sp>
        <p:nvSpPr>
          <p:cNvPr id="695" name="状況2"/>
          <p:cNvSpPr txBox="1"/>
          <p:nvPr/>
        </p:nvSpPr>
        <p:spPr>
          <a:xfrm>
            <a:off x="77113" y="9139948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状況2</a:t>
            </a:r>
          </a:p>
        </p:txBody>
      </p:sp>
      <p:sp>
        <p:nvSpPr>
          <p:cNvPr id="696" name="答"/>
          <p:cNvSpPr txBox="1"/>
          <p:nvPr/>
        </p:nvSpPr>
        <p:spPr>
          <a:xfrm>
            <a:off x="22860172" y="6984899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答</a:t>
            </a:r>
          </a:p>
        </p:txBody>
      </p:sp>
      <p:sp>
        <p:nvSpPr>
          <p:cNvPr id="697" name="入力層"/>
          <p:cNvSpPr txBox="1"/>
          <p:nvPr/>
        </p:nvSpPr>
        <p:spPr>
          <a:xfrm>
            <a:off x="3179062" y="710098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入力層</a:t>
            </a:r>
          </a:p>
        </p:txBody>
      </p:sp>
      <p:sp>
        <p:nvSpPr>
          <p:cNvPr id="698" name="中間層"/>
          <p:cNvSpPr txBox="1"/>
          <p:nvPr/>
        </p:nvSpPr>
        <p:spPr>
          <a:xfrm>
            <a:off x="11377612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中間層</a:t>
            </a:r>
          </a:p>
        </p:txBody>
      </p:sp>
      <p:sp>
        <p:nvSpPr>
          <p:cNvPr id="699" name="出力層"/>
          <p:cNvSpPr txBox="1"/>
          <p:nvPr/>
        </p:nvSpPr>
        <p:spPr>
          <a:xfrm>
            <a:off x="19193724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出力層</a:t>
            </a:r>
          </a:p>
        </p:txBody>
      </p:sp>
      <p:sp>
        <p:nvSpPr>
          <p:cNvPr id="700" name="角丸四角形"/>
          <p:cNvSpPr/>
          <p:nvPr/>
        </p:nvSpPr>
        <p:spPr>
          <a:xfrm>
            <a:off x="2357269" y="1762537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01" name="角丸四角形"/>
          <p:cNvSpPr/>
          <p:nvPr/>
        </p:nvSpPr>
        <p:spPr>
          <a:xfrm>
            <a:off x="8525018" y="1720114"/>
            <a:ext cx="8081191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288" y="0"/>
                </a:moveTo>
                <a:lnTo>
                  <a:pt x="4312" y="0"/>
                </a:lnTo>
                <a:cubicBezTo>
                  <a:pt x="3046" y="0"/>
                  <a:pt x="2287" y="0"/>
                  <a:pt x="1781" y="151"/>
                </a:cubicBezTo>
                <a:cubicBezTo>
                  <a:pt x="1052" y="341"/>
                  <a:pt x="477" y="752"/>
                  <a:pt x="211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211" y="20326"/>
                </a:cubicBezTo>
                <a:cubicBezTo>
                  <a:pt x="477" y="20848"/>
                  <a:pt x="1052" y="21259"/>
                  <a:pt x="1781" y="21449"/>
                </a:cubicBezTo>
                <a:cubicBezTo>
                  <a:pt x="2287" y="21600"/>
                  <a:pt x="3046" y="21600"/>
                  <a:pt x="4312" y="21600"/>
                </a:cubicBezTo>
                <a:lnTo>
                  <a:pt x="17288" y="21600"/>
                </a:lnTo>
                <a:cubicBezTo>
                  <a:pt x="18554" y="21600"/>
                  <a:pt x="19313" y="21600"/>
                  <a:pt x="19819" y="21449"/>
                </a:cubicBezTo>
                <a:cubicBezTo>
                  <a:pt x="20548" y="21259"/>
                  <a:pt x="21123" y="20848"/>
                  <a:pt x="21389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389" y="1274"/>
                </a:cubicBezTo>
                <a:cubicBezTo>
                  <a:pt x="21123" y="752"/>
                  <a:pt x="20548" y="341"/>
                  <a:pt x="19819" y="151"/>
                </a:cubicBezTo>
                <a:cubicBezTo>
                  <a:pt x="19313" y="0"/>
                  <a:pt x="18554" y="0"/>
                  <a:pt x="17288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02" name="角丸四角形"/>
          <p:cNvSpPr/>
          <p:nvPr/>
        </p:nvSpPr>
        <p:spPr>
          <a:xfrm>
            <a:off x="18373138" y="1682031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03" name="円形"/>
          <p:cNvSpPr/>
          <p:nvPr/>
        </p:nvSpPr>
        <p:spPr>
          <a:xfrm>
            <a:off x="13314274" y="6738247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04" name="円形"/>
          <p:cNvSpPr/>
          <p:nvPr/>
        </p:nvSpPr>
        <p:spPr>
          <a:xfrm>
            <a:off x="13314274" y="10720522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05" name="円形"/>
          <p:cNvSpPr/>
          <p:nvPr/>
        </p:nvSpPr>
        <p:spPr>
          <a:xfrm>
            <a:off x="13314274" y="2567966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06" name="線"/>
          <p:cNvSpPr/>
          <p:nvPr/>
        </p:nvSpPr>
        <p:spPr>
          <a:xfrm>
            <a:off x="11864332" y="3302147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07" name="線"/>
          <p:cNvSpPr/>
          <p:nvPr/>
        </p:nvSpPr>
        <p:spPr>
          <a:xfrm>
            <a:off x="11896525" y="7474588"/>
            <a:ext cx="1326920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08" name="線"/>
          <p:cNvSpPr/>
          <p:nvPr/>
        </p:nvSpPr>
        <p:spPr>
          <a:xfrm>
            <a:off x="11902154" y="11456863"/>
            <a:ext cx="1326920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09" name="線"/>
          <p:cNvSpPr/>
          <p:nvPr/>
        </p:nvSpPr>
        <p:spPr>
          <a:xfrm>
            <a:off x="11885256" y="3406402"/>
            <a:ext cx="1329283" cy="794147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10" name="線"/>
          <p:cNvSpPr/>
          <p:nvPr/>
        </p:nvSpPr>
        <p:spPr>
          <a:xfrm>
            <a:off x="11864920" y="3238731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11" name="線"/>
          <p:cNvSpPr/>
          <p:nvPr/>
        </p:nvSpPr>
        <p:spPr>
          <a:xfrm>
            <a:off x="12012551" y="7452545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12" name="線"/>
          <p:cNvSpPr/>
          <p:nvPr/>
        </p:nvSpPr>
        <p:spPr>
          <a:xfrm flipV="1">
            <a:off x="11888257" y="7254597"/>
            <a:ext cx="1309236" cy="416600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13" name="線"/>
          <p:cNvSpPr/>
          <p:nvPr/>
        </p:nvSpPr>
        <p:spPr>
          <a:xfrm flipV="1">
            <a:off x="11940583" y="3331132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14" name="線"/>
          <p:cNvSpPr/>
          <p:nvPr/>
        </p:nvSpPr>
        <p:spPr>
          <a:xfrm flipV="1">
            <a:off x="11815809" y="3533401"/>
            <a:ext cx="1329283" cy="794147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17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18" name="円形"/>
          <p:cNvSpPr/>
          <p:nvPr/>
        </p:nvSpPr>
        <p:spPr>
          <a:xfrm>
            <a:off x="8893824" y="6762849"/>
            <a:ext cx="1472683" cy="1472684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19" name="円形"/>
          <p:cNvSpPr/>
          <p:nvPr/>
        </p:nvSpPr>
        <p:spPr>
          <a:xfrm>
            <a:off x="8893824" y="1074512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20" name="円形"/>
          <p:cNvSpPr/>
          <p:nvPr/>
        </p:nvSpPr>
        <p:spPr>
          <a:xfrm>
            <a:off x="8893824" y="2592569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21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22" name="線"/>
          <p:cNvSpPr/>
          <p:nvPr/>
        </p:nvSpPr>
        <p:spPr>
          <a:xfrm flipV="1">
            <a:off x="4844762" y="3434564"/>
            <a:ext cx="4002839" cy="186574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23" name="線"/>
          <p:cNvSpPr/>
          <p:nvPr/>
        </p:nvSpPr>
        <p:spPr>
          <a:xfrm flipV="1">
            <a:off x="4844762" y="7508306"/>
            <a:ext cx="3975658" cy="197325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24" name="線"/>
          <p:cNvSpPr/>
          <p:nvPr/>
        </p:nvSpPr>
        <p:spPr>
          <a:xfrm flipV="1">
            <a:off x="16256159" y="7369513"/>
            <a:ext cx="3243741" cy="13430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25" name="線"/>
          <p:cNvSpPr/>
          <p:nvPr/>
        </p:nvSpPr>
        <p:spPr>
          <a:xfrm>
            <a:off x="4844762" y="5262889"/>
            <a:ext cx="4088940" cy="225564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26" name="線"/>
          <p:cNvSpPr/>
          <p:nvPr/>
        </p:nvSpPr>
        <p:spPr>
          <a:xfrm>
            <a:off x="4844762" y="9494945"/>
            <a:ext cx="3955993" cy="188471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27" name="線"/>
          <p:cNvSpPr/>
          <p:nvPr/>
        </p:nvSpPr>
        <p:spPr>
          <a:xfrm>
            <a:off x="16200759" y="3155476"/>
            <a:ext cx="3322416" cy="408534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28" name="線"/>
          <p:cNvSpPr/>
          <p:nvPr/>
        </p:nvSpPr>
        <p:spPr>
          <a:xfrm flipV="1">
            <a:off x="4895562" y="3537277"/>
            <a:ext cx="4021989" cy="594496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29" name="線"/>
          <p:cNvSpPr/>
          <p:nvPr/>
        </p:nvSpPr>
        <p:spPr>
          <a:xfrm>
            <a:off x="4895683" y="5339451"/>
            <a:ext cx="4006452" cy="602151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30" name="線"/>
          <p:cNvSpPr/>
          <p:nvPr/>
        </p:nvSpPr>
        <p:spPr>
          <a:xfrm flipV="1">
            <a:off x="16282062" y="7411857"/>
            <a:ext cx="3282043" cy="390966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31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32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33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34" name="状況1"/>
          <p:cNvSpPr txBox="1"/>
          <p:nvPr/>
        </p:nvSpPr>
        <p:spPr>
          <a:xfrm>
            <a:off x="77113" y="5031862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状況1</a:t>
            </a:r>
          </a:p>
        </p:txBody>
      </p:sp>
      <p:sp>
        <p:nvSpPr>
          <p:cNvPr id="735" name="状況2"/>
          <p:cNvSpPr txBox="1"/>
          <p:nvPr/>
        </p:nvSpPr>
        <p:spPr>
          <a:xfrm>
            <a:off x="77113" y="9139948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状況2</a:t>
            </a:r>
          </a:p>
        </p:txBody>
      </p:sp>
      <p:sp>
        <p:nvSpPr>
          <p:cNvPr id="736" name="答"/>
          <p:cNvSpPr txBox="1"/>
          <p:nvPr/>
        </p:nvSpPr>
        <p:spPr>
          <a:xfrm>
            <a:off x="22860172" y="6984899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答</a:t>
            </a:r>
          </a:p>
        </p:txBody>
      </p:sp>
      <p:sp>
        <p:nvSpPr>
          <p:cNvPr id="737" name="入力層"/>
          <p:cNvSpPr txBox="1"/>
          <p:nvPr/>
        </p:nvSpPr>
        <p:spPr>
          <a:xfrm>
            <a:off x="3179062" y="710098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入力層</a:t>
            </a:r>
          </a:p>
        </p:txBody>
      </p:sp>
      <p:sp>
        <p:nvSpPr>
          <p:cNvPr id="738" name="中間層"/>
          <p:cNvSpPr txBox="1"/>
          <p:nvPr/>
        </p:nvSpPr>
        <p:spPr>
          <a:xfrm>
            <a:off x="11377612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中間層</a:t>
            </a:r>
          </a:p>
        </p:txBody>
      </p:sp>
      <p:sp>
        <p:nvSpPr>
          <p:cNvPr id="739" name="出力層"/>
          <p:cNvSpPr txBox="1"/>
          <p:nvPr/>
        </p:nvSpPr>
        <p:spPr>
          <a:xfrm>
            <a:off x="19193724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出力層</a:t>
            </a:r>
          </a:p>
        </p:txBody>
      </p:sp>
      <p:sp>
        <p:nvSpPr>
          <p:cNvPr id="740" name="角丸四角形"/>
          <p:cNvSpPr/>
          <p:nvPr/>
        </p:nvSpPr>
        <p:spPr>
          <a:xfrm>
            <a:off x="2357269" y="1762537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41" name="角丸四角形"/>
          <p:cNvSpPr/>
          <p:nvPr/>
        </p:nvSpPr>
        <p:spPr>
          <a:xfrm>
            <a:off x="8525018" y="1720114"/>
            <a:ext cx="8081191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288" y="0"/>
                </a:moveTo>
                <a:lnTo>
                  <a:pt x="4312" y="0"/>
                </a:lnTo>
                <a:cubicBezTo>
                  <a:pt x="3046" y="0"/>
                  <a:pt x="2287" y="0"/>
                  <a:pt x="1781" y="151"/>
                </a:cubicBezTo>
                <a:cubicBezTo>
                  <a:pt x="1052" y="341"/>
                  <a:pt x="477" y="752"/>
                  <a:pt x="211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211" y="20326"/>
                </a:cubicBezTo>
                <a:cubicBezTo>
                  <a:pt x="477" y="20848"/>
                  <a:pt x="1052" y="21259"/>
                  <a:pt x="1781" y="21449"/>
                </a:cubicBezTo>
                <a:cubicBezTo>
                  <a:pt x="2287" y="21600"/>
                  <a:pt x="3046" y="21600"/>
                  <a:pt x="4312" y="21600"/>
                </a:cubicBezTo>
                <a:lnTo>
                  <a:pt x="17288" y="21600"/>
                </a:lnTo>
                <a:cubicBezTo>
                  <a:pt x="18554" y="21600"/>
                  <a:pt x="19313" y="21600"/>
                  <a:pt x="19819" y="21449"/>
                </a:cubicBezTo>
                <a:cubicBezTo>
                  <a:pt x="20548" y="21259"/>
                  <a:pt x="21123" y="20848"/>
                  <a:pt x="21389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389" y="1274"/>
                </a:cubicBezTo>
                <a:cubicBezTo>
                  <a:pt x="21123" y="752"/>
                  <a:pt x="20548" y="341"/>
                  <a:pt x="19819" y="151"/>
                </a:cubicBezTo>
                <a:cubicBezTo>
                  <a:pt x="19313" y="0"/>
                  <a:pt x="18554" y="0"/>
                  <a:pt x="17288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42" name="角丸四角形"/>
          <p:cNvSpPr/>
          <p:nvPr/>
        </p:nvSpPr>
        <p:spPr>
          <a:xfrm>
            <a:off x="18373138" y="1682031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43" name="円形"/>
          <p:cNvSpPr/>
          <p:nvPr/>
        </p:nvSpPr>
        <p:spPr>
          <a:xfrm>
            <a:off x="11863827" y="6776347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44" name="円形"/>
          <p:cNvSpPr/>
          <p:nvPr/>
        </p:nvSpPr>
        <p:spPr>
          <a:xfrm>
            <a:off x="11863827" y="10758622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45" name="円形"/>
          <p:cNvSpPr/>
          <p:nvPr/>
        </p:nvSpPr>
        <p:spPr>
          <a:xfrm>
            <a:off x="11863827" y="2606066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46" name="線"/>
          <p:cNvSpPr/>
          <p:nvPr/>
        </p:nvSpPr>
        <p:spPr>
          <a:xfrm>
            <a:off x="10413885" y="3340247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47" name="線"/>
          <p:cNvSpPr/>
          <p:nvPr/>
        </p:nvSpPr>
        <p:spPr>
          <a:xfrm>
            <a:off x="10446077" y="7512688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48" name="線"/>
          <p:cNvSpPr/>
          <p:nvPr/>
        </p:nvSpPr>
        <p:spPr>
          <a:xfrm>
            <a:off x="10451707" y="11494963"/>
            <a:ext cx="1326920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49" name="線"/>
          <p:cNvSpPr/>
          <p:nvPr/>
        </p:nvSpPr>
        <p:spPr>
          <a:xfrm>
            <a:off x="10434809" y="3444502"/>
            <a:ext cx="1329283" cy="794147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50" name="線"/>
          <p:cNvSpPr/>
          <p:nvPr/>
        </p:nvSpPr>
        <p:spPr>
          <a:xfrm>
            <a:off x="10414473" y="3276831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51" name="線"/>
          <p:cNvSpPr/>
          <p:nvPr/>
        </p:nvSpPr>
        <p:spPr>
          <a:xfrm>
            <a:off x="10562104" y="7490645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52" name="線"/>
          <p:cNvSpPr/>
          <p:nvPr/>
        </p:nvSpPr>
        <p:spPr>
          <a:xfrm flipV="1">
            <a:off x="10437810" y="7292697"/>
            <a:ext cx="1309236" cy="416600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53" name="線"/>
          <p:cNvSpPr/>
          <p:nvPr/>
        </p:nvSpPr>
        <p:spPr>
          <a:xfrm flipV="1">
            <a:off x="10490136" y="3369232"/>
            <a:ext cx="1309235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54" name="線"/>
          <p:cNvSpPr/>
          <p:nvPr/>
        </p:nvSpPr>
        <p:spPr>
          <a:xfrm flipV="1">
            <a:off x="10365362" y="3571501"/>
            <a:ext cx="1329283" cy="794147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55" name="円形"/>
          <p:cNvSpPr/>
          <p:nvPr/>
        </p:nvSpPr>
        <p:spPr>
          <a:xfrm>
            <a:off x="14847893" y="668909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56" name="円形"/>
          <p:cNvSpPr/>
          <p:nvPr/>
        </p:nvSpPr>
        <p:spPr>
          <a:xfrm>
            <a:off x="14847893" y="1067136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57" name="円形"/>
          <p:cNvSpPr/>
          <p:nvPr/>
        </p:nvSpPr>
        <p:spPr>
          <a:xfrm>
            <a:off x="14847893" y="2518811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58" name="線"/>
          <p:cNvSpPr/>
          <p:nvPr/>
        </p:nvSpPr>
        <p:spPr>
          <a:xfrm>
            <a:off x="13397952" y="3252992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59" name="線"/>
          <p:cNvSpPr/>
          <p:nvPr/>
        </p:nvSpPr>
        <p:spPr>
          <a:xfrm>
            <a:off x="13430144" y="7425434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60" name="線"/>
          <p:cNvSpPr/>
          <p:nvPr/>
        </p:nvSpPr>
        <p:spPr>
          <a:xfrm>
            <a:off x="13435773" y="11407709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61" name="線"/>
          <p:cNvSpPr/>
          <p:nvPr/>
        </p:nvSpPr>
        <p:spPr>
          <a:xfrm>
            <a:off x="13418876" y="3357247"/>
            <a:ext cx="1329283" cy="794147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62" name="線"/>
          <p:cNvSpPr/>
          <p:nvPr/>
        </p:nvSpPr>
        <p:spPr>
          <a:xfrm>
            <a:off x="13398540" y="3189577"/>
            <a:ext cx="1309236" cy="416600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63" name="線"/>
          <p:cNvSpPr/>
          <p:nvPr/>
        </p:nvSpPr>
        <p:spPr>
          <a:xfrm>
            <a:off x="13546171" y="7403391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64" name="線"/>
          <p:cNvSpPr/>
          <p:nvPr/>
        </p:nvSpPr>
        <p:spPr>
          <a:xfrm flipV="1">
            <a:off x="13421878" y="7205442"/>
            <a:ext cx="1309235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65" name="線"/>
          <p:cNvSpPr/>
          <p:nvPr/>
        </p:nvSpPr>
        <p:spPr>
          <a:xfrm flipV="1">
            <a:off x="13474203" y="3281978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66" name="線"/>
          <p:cNvSpPr/>
          <p:nvPr/>
        </p:nvSpPr>
        <p:spPr>
          <a:xfrm flipV="1">
            <a:off x="13349429" y="3484247"/>
            <a:ext cx="1329283" cy="794147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そもそも、知能って何？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そもそも、知能って何？</a:t>
            </a:r>
          </a:p>
          <a:p>
            <a:pPr algn="ctr"/>
          </a:p>
          <a:p>
            <a:pPr algn="ctr"/>
            <a:r>
              <a:t>検索してみよう！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69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70" name="円形"/>
          <p:cNvSpPr/>
          <p:nvPr/>
        </p:nvSpPr>
        <p:spPr>
          <a:xfrm>
            <a:off x="8893824" y="6762849"/>
            <a:ext cx="1472683" cy="1472684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71" name="円形"/>
          <p:cNvSpPr/>
          <p:nvPr/>
        </p:nvSpPr>
        <p:spPr>
          <a:xfrm>
            <a:off x="8893824" y="1074512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72" name="円形"/>
          <p:cNvSpPr/>
          <p:nvPr/>
        </p:nvSpPr>
        <p:spPr>
          <a:xfrm>
            <a:off x="8893824" y="2592569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73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74" name="線"/>
          <p:cNvSpPr/>
          <p:nvPr/>
        </p:nvSpPr>
        <p:spPr>
          <a:xfrm flipV="1">
            <a:off x="4844762" y="3434564"/>
            <a:ext cx="4002839" cy="186574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75" name="線"/>
          <p:cNvSpPr/>
          <p:nvPr/>
        </p:nvSpPr>
        <p:spPr>
          <a:xfrm flipV="1">
            <a:off x="4844762" y="7508306"/>
            <a:ext cx="3975658" cy="197325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76" name="線"/>
          <p:cNvSpPr/>
          <p:nvPr/>
        </p:nvSpPr>
        <p:spPr>
          <a:xfrm flipV="1">
            <a:off x="16256159" y="7369513"/>
            <a:ext cx="3243741" cy="13430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77" name="線"/>
          <p:cNvSpPr/>
          <p:nvPr/>
        </p:nvSpPr>
        <p:spPr>
          <a:xfrm>
            <a:off x="4844762" y="5262889"/>
            <a:ext cx="4088940" cy="225564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78" name="線"/>
          <p:cNvSpPr/>
          <p:nvPr/>
        </p:nvSpPr>
        <p:spPr>
          <a:xfrm>
            <a:off x="4844762" y="9494945"/>
            <a:ext cx="3955993" cy="188471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79" name="線"/>
          <p:cNvSpPr/>
          <p:nvPr/>
        </p:nvSpPr>
        <p:spPr>
          <a:xfrm>
            <a:off x="16200759" y="3155476"/>
            <a:ext cx="3322416" cy="408534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80" name="線"/>
          <p:cNvSpPr/>
          <p:nvPr/>
        </p:nvSpPr>
        <p:spPr>
          <a:xfrm flipV="1">
            <a:off x="4895562" y="3537277"/>
            <a:ext cx="4021989" cy="594496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81" name="線"/>
          <p:cNvSpPr/>
          <p:nvPr/>
        </p:nvSpPr>
        <p:spPr>
          <a:xfrm>
            <a:off x="4895683" y="5339451"/>
            <a:ext cx="4006452" cy="602151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82" name="線"/>
          <p:cNvSpPr/>
          <p:nvPr/>
        </p:nvSpPr>
        <p:spPr>
          <a:xfrm flipV="1">
            <a:off x="16282062" y="7411857"/>
            <a:ext cx="3282043" cy="390966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83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84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85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86" name="状況1"/>
          <p:cNvSpPr txBox="1"/>
          <p:nvPr/>
        </p:nvSpPr>
        <p:spPr>
          <a:xfrm>
            <a:off x="77113" y="5031862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状況1</a:t>
            </a:r>
          </a:p>
        </p:txBody>
      </p:sp>
      <p:sp>
        <p:nvSpPr>
          <p:cNvPr id="787" name="状況2"/>
          <p:cNvSpPr txBox="1"/>
          <p:nvPr/>
        </p:nvSpPr>
        <p:spPr>
          <a:xfrm>
            <a:off x="77113" y="9139948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状況2</a:t>
            </a:r>
          </a:p>
        </p:txBody>
      </p:sp>
      <p:sp>
        <p:nvSpPr>
          <p:cNvPr id="788" name="答"/>
          <p:cNvSpPr txBox="1"/>
          <p:nvPr/>
        </p:nvSpPr>
        <p:spPr>
          <a:xfrm>
            <a:off x="22860172" y="6984899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答</a:t>
            </a:r>
          </a:p>
        </p:txBody>
      </p:sp>
      <p:sp>
        <p:nvSpPr>
          <p:cNvPr id="789" name="入力層"/>
          <p:cNvSpPr txBox="1"/>
          <p:nvPr/>
        </p:nvSpPr>
        <p:spPr>
          <a:xfrm>
            <a:off x="3179062" y="710098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入力層</a:t>
            </a:r>
          </a:p>
        </p:txBody>
      </p:sp>
      <p:sp>
        <p:nvSpPr>
          <p:cNvPr id="790" name="中間層"/>
          <p:cNvSpPr txBox="1"/>
          <p:nvPr/>
        </p:nvSpPr>
        <p:spPr>
          <a:xfrm>
            <a:off x="11377612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中間層</a:t>
            </a:r>
          </a:p>
        </p:txBody>
      </p:sp>
      <p:sp>
        <p:nvSpPr>
          <p:cNvPr id="791" name="出力層"/>
          <p:cNvSpPr txBox="1"/>
          <p:nvPr/>
        </p:nvSpPr>
        <p:spPr>
          <a:xfrm>
            <a:off x="19193724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出力層</a:t>
            </a:r>
          </a:p>
        </p:txBody>
      </p:sp>
      <p:sp>
        <p:nvSpPr>
          <p:cNvPr id="792" name="角丸四角形"/>
          <p:cNvSpPr/>
          <p:nvPr/>
        </p:nvSpPr>
        <p:spPr>
          <a:xfrm>
            <a:off x="2357269" y="1762537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3" name="角丸四角形"/>
          <p:cNvSpPr/>
          <p:nvPr/>
        </p:nvSpPr>
        <p:spPr>
          <a:xfrm>
            <a:off x="8525018" y="1720114"/>
            <a:ext cx="8081191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288" y="0"/>
                </a:moveTo>
                <a:lnTo>
                  <a:pt x="4312" y="0"/>
                </a:lnTo>
                <a:cubicBezTo>
                  <a:pt x="3046" y="0"/>
                  <a:pt x="2287" y="0"/>
                  <a:pt x="1781" y="151"/>
                </a:cubicBezTo>
                <a:cubicBezTo>
                  <a:pt x="1052" y="341"/>
                  <a:pt x="477" y="752"/>
                  <a:pt x="211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211" y="20326"/>
                </a:cubicBezTo>
                <a:cubicBezTo>
                  <a:pt x="477" y="20848"/>
                  <a:pt x="1052" y="21259"/>
                  <a:pt x="1781" y="21449"/>
                </a:cubicBezTo>
                <a:cubicBezTo>
                  <a:pt x="2287" y="21600"/>
                  <a:pt x="3046" y="21600"/>
                  <a:pt x="4312" y="21600"/>
                </a:cubicBezTo>
                <a:lnTo>
                  <a:pt x="17288" y="21600"/>
                </a:lnTo>
                <a:cubicBezTo>
                  <a:pt x="18554" y="21600"/>
                  <a:pt x="19313" y="21600"/>
                  <a:pt x="19819" y="21449"/>
                </a:cubicBezTo>
                <a:cubicBezTo>
                  <a:pt x="20548" y="21259"/>
                  <a:pt x="21123" y="20848"/>
                  <a:pt x="21389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389" y="1274"/>
                </a:cubicBezTo>
                <a:cubicBezTo>
                  <a:pt x="21123" y="752"/>
                  <a:pt x="20548" y="341"/>
                  <a:pt x="19819" y="151"/>
                </a:cubicBezTo>
                <a:cubicBezTo>
                  <a:pt x="19313" y="0"/>
                  <a:pt x="18554" y="0"/>
                  <a:pt x="17288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4" name="角丸四角形"/>
          <p:cNvSpPr/>
          <p:nvPr/>
        </p:nvSpPr>
        <p:spPr>
          <a:xfrm>
            <a:off x="18373138" y="1682031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5" name="円形"/>
          <p:cNvSpPr/>
          <p:nvPr/>
        </p:nvSpPr>
        <p:spPr>
          <a:xfrm>
            <a:off x="11863827" y="6776347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6" name="円形"/>
          <p:cNvSpPr/>
          <p:nvPr/>
        </p:nvSpPr>
        <p:spPr>
          <a:xfrm>
            <a:off x="11863827" y="10758622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7" name="円形"/>
          <p:cNvSpPr/>
          <p:nvPr/>
        </p:nvSpPr>
        <p:spPr>
          <a:xfrm>
            <a:off x="11863827" y="2606066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8" name="線"/>
          <p:cNvSpPr/>
          <p:nvPr/>
        </p:nvSpPr>
        <p:spPr>
          <a:xfrm>
            <a:off x="10413885" y="3340247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99" name="線"/>
          <p:cNvSpPr/>
          <p:nvPr/>
        </p:nvSpPr>
        <p:spPr>
          <a:xfrm>
            <a:off x="10446077" y="7512688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00" name="線"/>
          <p:cNvSpPr/>
          <p:nvPr/>
        </p:nvSpPr>
        <p:spPr>
          <a:xfrm>
            <a:off x="10451707" y="11494963"/>
            <a:ext cx="1326920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01" name="線"/>
          <p:cNvSpPr/>
          <p:nvPr/>
        </p:nvSpPr>
        <p:spPr>
          <a:xfrm>
            <a:off x="10434809" y="3444502"/>
            <a:ext cx="1329283" cy="794147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02" name="線"/>
          <p:cNvSpPr/>
          <p:nvPr/>
        </p:nvSpPr>
        <p:spPr>
          <a:xfrm>
            <a:off x="10414473" y="3276831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03" name="線"/>
          <p:cNvSpPr/>
          <p:nvPr/>
        </p:nvSpPr>
        <p:spPr>
          <a:xfrm>
            <a:off x="10562104" y="7490645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04" name="線"/>
          <p:cNvSpPr/>
          <p:nvPr/>
        </p:nvSpPr>
        <p:spPr>
          <a:xfrm flipV="1">
            <a:off x="10437810" y="7292697"/>
            <a:ext cx="1309236" cy="416600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05" name="線"/>
          <p:cNvSpPr/>
          <p:nvPr/>
        </p:nvSpPr>
        <p:spPr>
          <a:xfrm flipV="1">
            <a:off x="10490136" y="3369232"/>
            <a:ext cx="1309235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06" name="線"/>
          <p:cNvSpPr/>
          <p:nvPr/>
        </p:nvSpPr>
        <p:spPr>
          <a:xfrm flipV="1">
            <a:off x="10365362" y="3571501"/>
            <a:ext cx="1329283" cy="794147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07" name="円形"/>
          <p:cNvSpPr/>
          <p:nvPr/>
        </p:nvSpPr>
        <p:spPr>
          <a:xfrm>
            <a:off x="14847893" y="668909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08" name="円形"/>
          <p:cNvSpPr/>
          <p:nvPr/>
        </p:nvSpPr>
        <p:spPr>
          <a:xfrm>
            <a:off x="14847893" y="1067136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09" name="円形"/>
          <p:cNvSpPr/>
          <p:nvPr/>
        </p:nvSpPr>
        <p:spPr>
          <a:xfrm>
            <a:off x="14847893" y="2518811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10" name="線"/>
          <p:cNvSpPr/>
          <p:nvPr/>
        </p:nvSpPr>
        <p:spPr>
          <a:xfrm>
            <a:off x="13397952" y="3252992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11" name="線"/>
          <p:cNvSpPr/>
          <p:nvPr/>
        </p:nvSpPr>
        <p:spPr>
          <a:xfrm>
            <a:off x="13430144" y="7425434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12" name="線"/>
          <p:cNvSpPr/>
          <p:nvPr/>
        </p:nvSpPr>
        <p:spPr>
          <a:xfrm>
            <a:off x="13435773" y="11407709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13" name="線"/>
          <p:cNvSpPr/>
          <p:nvPr/>
        </p:nvSpPr>
        <p:spPr>
          <a:xfrm>
            <a:off x="13418876" y="3357247"/>
            <a:ext cx="1329283" cy="794147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14" name="線"/>
          <p:cNvSpPr/>
          <p:nvPr/>
        </p:nvSpPr>
        <p:spPr>
          <a:xfrm>
            <a:off x="13398540" y="3189577"/>
            <a:ext cx="1309236" cy="416600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15" name="線"/>
          <p:cNvSpPr/>
          <p:nvPr/>
        </p:nvSpPr>
        <p:spPr>
          <a:xfrm>
            <a:off x="13546171" y="7403391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16" name="線"/>
          <p:cNvSpPr/>
          <p:nvPr/>
        </p:nvSpPr>
        <p:spPr>
          <a:xfrm flipV="1">
            <a:off x="13421878" y="7205442"/>
            <a:ext cx="1309235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17" name="線"/>
          <p:cNvSpPr/>
          <p:nvPr/>
        </p:nvSpPr>
        <p:spPr>
          <a:xfrm flipV="1">
            <a:off x="13474203" y="3281978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18" name="線"/>
          <p:cNvSpPr/>
          <p:nvPr/>
        </p:nvSpPr>
        <p:spPr>
          <a:xfrm flipV="1">
            <a:off x="13349429" y="3484247"/>
            <a:ext cx="1329283" cy="794147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19" name="ディープラーニング…"/>
          <p:cNvSpPr txBox="1"/>
          <p:nvPr/>
        </p:nvSpPr>
        <p:spPr>
          <a:xfrm>
            <a:off x="5345112" y="7824785"/>
            <a:ext cx="14125576" cy="4587874"/>
          </a:xfrm>
          <a:prstGeom prst="rect">
            <a:avLst/>
          </a:prstGeom>
          <a:solidFill>
            <a:srgbClr val="FFFFFF"/>
          </a:solidFill>
          <a:ln w="6350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12000">
                <a:solidFill>
                  <a:srgbClr val="000000"/>
                </a:solidFill>
              </a:defRPr>
            </a:pPr>
            <a:r>
              <a:t>ディープラーニング</a:t>
            </a:r>
          </a:p>
          <a:p>
            <a:pPr defTabSz="821531">
              <a:defRPr sz="12000">
                <a:solidFill>
                  <a:srgbClr val="000000"/>
                </a:solidFill>
              </a:defRPr>
            </a:pPr>
            <a:r>
              <a:t>＝深層学習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機械学習（マシンラーニング / ML）…"/>
          <p:cNvSpPr txBox="1"/>
          <p:nvPr>
            <p:ph type="ctrTitle"/>
          </p:nvPr>
        </p:nvSpPr>
        <p:spPr>
          <a:xfrm>
            <a:off x="1206498" y="2974284"/>
            <a:ext cx="21971004" cy="7767432"/>
          </a:xfrm>
          <a:prstGeom prst="rect">
            <a:avLst/>
          </a:prstGeom>
        </p:spPr>
        <p:txBody>
          <a:bodyPr/>
          <a:lstStyle/>
          <a:p>
            <a:pPr algn="ctr" defTabSz="1950671">
              <a:defRPr spc="-192" sz="9600"/>
            </a:pPr>
            <a:r>
              <a:t>機械学習（マシンラーニング / ML）</a:t>
            </a:r>
          </a:p>
          <a:p>
            <a:pPr algn="ctr" defTabSz="1950671">
              <a:defRPr spc="-192" sz="9600"/>
            </a:pPr>
            <a:r>
              <a:t>＝</a:t>
            </a:r>
          </a:p>
          <a:p>
            <a:pPr algn="ctr" defTabSz="1950671">
              <a:defRPr spc="-192" sz="9600"/>
            </a:pPr>
            <a:r>
              <a:t>深層学習（ディープラーニング）</a:t>
            </a:r>
          </a:p>
          <a:p>
            <a:pPr algn="ctr" defTabSz="1950671">
              <a:defRPr spc="-192" sz="9600"/>
            </a:pPr>
            <a:r>
              <a:t>＝</a:t>
            </a:r>
          </a:p>
          <a:p>
            <a:pPr algn="ctr" defTabSz="1950671">
              <a:defRPr spc="-192" sz="9600"/>
            </a:pPr>
            <a:r>
              <a:t>AI実現法の主流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68848" y="2445841"/>
            <a:ext cx="7212311" cy="7212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9811" y="1550590"/>
            <a:ext cx="12906741" cy="11242604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https://ss.sabae.cc/1287.html"/>
          <p:cNvSpPr txBox="1"/>
          <p:nvPr/>
        </p:nvSpPr>
        <p:spPr>
          <a:xfrm>
            <a:off x="15628681" y="11074400"/>
            <a:ext cx="7692645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https://ss.sabae.cc/1287.html</a:t>
            </a:r>
          </a:p>
        </p:txBody>
      </p:sp>
      <p:sp>
        <p:nvSpPr>
          <p:cNvPr id="826" name="FaceMesh - TensorFlow.js"/>
          <p:cNvSpPr txBox="1"/>
          <p:nvPr/>
        </p:nvSpPr>
        <p:spPr>
          <a:xfrm>
            <a:off x="3669061" y="660399"/>
            <a:ext cx="79482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1600"/>
              </a:spcBef>
              <a:defRPr b="1" sz="5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FaceMesh - TensorFlow.js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92200" y="994429"/>
            <a:ext cx="18610541" cy="9305271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https://code4fukui.github.io/okuchitone/"/>
          <p:cNvSpPr txBox="1"/>
          <p:nvPr/>
        </p:nvSpPr>
        <p:spPr>
          <a:xfrm>
            <a:off x="13308137" y="11074400"/>
            <a:ext cx="10403333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https://code4fukui.github.io/okuchitone/</a:t>
            </a:r>
          </a:p>
        </p:txBody>
      </p:sp>
      <p:pic>
        <p:nvPicPr>
          <p:cNvPr id="830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61753" y="2632521"/>
            <a:ext cx="7296101" cy="729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ひとやすみ"/>
          <p:cNvSpPr txBox="1"/>
          <p:nvPr>
            <p:ph type="ctrTitle"/>
          </p:nvPr>
        </p:nvSpPr>
        <p:spPr>
          <a:xfrm>
            <a:off x="1206498" y="2974284"/>
            <a:ext cx="21971004" cy="7767432"/>
          </a:xfrm>
          <a:prstGeom prst="rect">
            <a:avLst/>
          </a:prstGeom>
        </p:spPr>
        <p:txBody>
          <a:bodyPr anchor="ctr"/>
          <a:lstStyle>
            <a:lvl1pPr algn="ctr">
              <a:defRPr spc="-239" sz="12000"/>
            </a:lvl1pPr>
          </a:lstStyle>
          <a:p>
            <a:pPr/>
            <a:r>
              <a:t>ひとやすみ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線"/>
          <p:cNvSpPr/>
          <p:nvPr/>
        </p:nvSpPr>
        <p:spPr>
          <a:xfrm>
            <a:off x="7825515" y="7369513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35" name="線"/>
          <p:cNvSpPr/>
          <p:nvPr/>
        </p:nvSpPr>
        <p:spPr>
          <a:xfrm>
            <a:off x="15162663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36" name="入力"/>
          <p:cNvSpPr txBox="1"/>
          <p:nvPr/>
        </p:nvSpPr>
        <p:spPr>
          <a:xfrm>
            <a:off x="4603284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入力</a:t>
            </a:r>
          </a:p>
        </p:txBody>
      </p:sp>
      <p:sp>
        <p:nvSpPr>
          <p:cNvPr id="837" name="出力"/>
          <p:cNvSpPr txBox="1"/>
          <p:nvPr/>
        </p:nvSpPr>
        <p:spPr>
          <a:xfrm>
            <a:off x="17085141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出力</a:t>
            </a:r>
          </a:p>
        </p:txBody>
      </p:sp>
      <p:sp>
        <p:nvSpPr>
          <p:cNvPr id="838" name="計算"/>
          <p:cNvSpPr/>
          <p:nvPr/>
        </p:nvSpPr>
        <p:spPr>
          <a:xfrm>
            <a:off x="9648091" y="4868028"/>
            <a:ext cx="5087817" cy="5087817"/>
          </a:xfrm>
          <a:prstGeom prst="ellipse">
            <a:avLst/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8000">
                <a:solidFill>
                  <a:srgbClr val="000000"/>
                </a:solidFill>
              </a:defRPr>
            </a:lvl1pPr>
          </a:lstStyle>
          <a:p>
            <a:pPr/>
            <a:r>
              <a:t>計算</a:t>
            </a:r>
          </a:p>
        </p:txBody>
      </p:sp>
      <p:sp>
        <p:nvSpPr>
          <p:cNvPr id="839" name="数"/>
          <p:cNvSpPr txBox="1"/>
          <p:nvPr/>
        </p:nvSpPr>
        <p:spPr>
          <a:xfrm>
            <a:off x="5555784" y="8809376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数</a:t>
            </a:r>
          </a:p>
        </p:txBody>
      </p:sp>
      <p:sp>
        <p:nvSpPr>
          <p:cNvPr id="840" name="数"/>
          <p:cNvSpPr txBox="1"/>
          <p:nvPr/>
        </p:nvSpPr>
        <p:spPr>
          <a:xfrm>
            <a:off x="18305913" y="8809376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数</a:t>
            </a:r>
          </a:p>
        </p:txBody>
      </p:sp>
      <p:sp>
        <p:nvSpPr>
          <p:cNvPr id="841" name="コンピューターの本質"/>
          <p:cNvSpPr txBox="1"/>
          <p:nvPr/>
        </p:nvSpPr>
        <p:spPr>
          <a:xfrm>
            <a:off x="5764212" y="922676"/>
            <a:ext cx="1285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コンピューターの本質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これがコンピューター！…"/>
          <p:cNvSpPr txBox="1"/>
          <p:nvPr>
            <p:ph type="title" idx="4294967295"/>
          </p:nvPr>
        </p:nvSpPr>
        <p:spPr>
          <a:xfrm>
            <a:off x="7987660" y="10508303"/>
            <a:ext cx="8879616" cy="2185866"/>
          </a:xfrm>
          <a:prstGeom prst="rect">
            <a:avLst/>
          </a:prstGeom>
        </p:spPr>
        <p:txBody>
          <a:bodyPr anchor="ctr"/>
          <a:lstStyle/>
          <a:p>
            <a:pPr algn="ctr" defTabSz="455675">
              <a:lnSpc>
                <a:spcPct val="100000"/>
              </a:lnSpc>
              <a:defRPr spc="0" sz="62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 algn="ctr" defTabSz="455675">
              <a:lnSpc>
                <a:spcPct val="100000"/>
              </a:lnSpc>
              <a:defRPr spc="0" sz="62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rgbClr val="C82506"/>
                </a:solidFill>
              </a:rPr>
              <a:t>100円</a:t>
            </a:r>
            <a:r>
              <a:t>！</a:t>
            </a:r>
          </a:p>
        </p:txBody>
      </p:sp>
      <p:pic>
        <p:nvPicPr>
          <p:cNvPr id="84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2641" y="432924"/>
            <a:ext cx="14940455" cy="9072370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矢印"/>
          <p:cNvSpPr/>
          <p:nvPr/>
        </p:nvSpPr>
        <p:spPr>
          <a:xfrm rot="16200000">
            <a:off x="10429342" y="7071975"/>
            <a:ext cx="3539520" cy="226027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8250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100円のコンピューター…"/>
          <p:cNvSpPr txBox="1"/>
          <p:nvPr/>
        </p:nvSpPr>
        <p:spPr>
          <a:xfrm>
            <a:off x="607572" y="8298477"/>
            <a:ext cx="23168856" cy="327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100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rgbClr val="C82506"/>
                </a:solidFill>
              </a:rPr>
              <a:t>100円</a:t>
            </a:r>
            <a:r>
              <a:t>のコンピューター</a:t>
            </a:r>
          </a:p>
          <a:p>
            <a:pPr defTabSz="584200">
              <a:defRPr sz="100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1秒間に何回計算できるでしょう？</a:t>
            </a:r>
          </a:p>
        </p:txBody>
      </p:sp>
      <p:sp>
        <p:nvSpPr>
          <p:cNvPr id="848" name="画像、LPC1114 秋月電子"/>
          <p:cNvSpPr txBox="1"/>
          <p:nvPr/>
        </p:nvSpPr>
        <p:spPr>
          <a:xfrm>
            <a:off x="19681296" y="12556618"/>
            <a:ext cx="44197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84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3186" y="3315650"/>
            <a:ext cx="2977628" cy="43010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3" name="グループ"/>
          <p:cNvGrpSpPr/>
          <p:nvPr/>
        </p:nvGrpSpPr>
        <p:grpSpPr>
          <a:xfrm>
            <a:off x="14029303" y="645981"/>
            <a:ext cx="6919841" cy="4190696"/>
            <a:chOff x="0" y="0"/>
            <a:chExt cx="6919840" cy="4190695"/>
          </a:xfrm>
        </p:grpSpPr>
        <p:sp>
          <p:nvSpPr>
            <p:cNvPr id="850" name="吹き出し"/>
            <p:cNvSpPr/>
            <p:nvPr/>
          </p:nvSpPr>
          <p:spPr>
            <a:xfrm>
              <a:off x="0" y="0"/>
              <a:ext cx="6919841" cy="419069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851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30824" y="1170476"/>
              <a:ext cx="4811768" cy="9853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2" name="CPU"/>
            <p:cNvSpPr txBox="1"/>
            <p:nvPr/>
          </p:nvSpPr>
          <p:spPr>
            <a:xfrm>
              <a:off x="2215956" y="2430122"/>
              <a:ext cx="2641505" cy="991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5000">
                  <a:solidFill>
                    <a:srgbClr val="000000"/>
                  </a:solidFill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1秒に5000万回"/>
          <p:cNvSpPr txBox="1"/>
          <p:nvPr/>
        </p:nvSpPr>
        <p:spPr>
          <a:xfrm>
            <a:off x="607572" y="8933478"/>
            <a:ext cx="23168856" cy="200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150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1秒に</a:t>
            </a:r>
            <a:r>
              <a:rPr>
                <a:solidFill>
                  <a:srgbClr val="C82506"/>
                </a:solidFill>
              </a:rPr>
              <a:t>5000万回</a:t>
            </a:r>
          </a:p>
        </p:txBody>
      </p:sp>
      <p:sp>
        <p:nvSpPr>
          <p:cNvPr id="856" name="画像、LPC1114 秋月電子"/>
          <p:cNvSpPr txBox="1"/>
          <p:nvPr/>
        </p:nvSpPr>
        <p:spPr>
          <a:xfrm>
            <a:off x="19681296" y="12556618"/>
            <a:ext cx="44197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85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3186" y="3315650"/>
            <a:ext cx="2977628" cy="43010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1" name="グループ"/>
          <p:cNvGrpSpPr/>
          <p:nvPr/>
        </p:nvGrpSpPr>
        <p:grpSpPr>
          <a:xfrm>
            <a:off x="14029303" y="645981"/>
            <a:ext cx="6919841" cy="4190696"/>
            <a:chOff x="0" y="0"/>
            <a:chExt cx="6919840" cy="4190695"/>
          </a:xfrm>
        </p:grpSpPr>
        <p:sp>
          <p:nvSpPr>
            <p:cNvPr id="858" name="吹き出し"/>
            <p:cNvSpPr/>
            <p:nvPr/>
          </p:nvSpPr>
          <p:spPr>
            <a:xfrm>
              <a:off x="0" y="0"/>
              <a:ext cx="6919841" cy="419069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859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30824" y="1170476"/>
              <a:ext cx="4811768" cy="9853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0" name="CPU"/>
            <p:cNvSpPr txBox="1"/>
            <p:nvPr/>
          </p:nvSpPr>
          <p:spPr>
            <a:xfrm>
              <a:off x="2215956" y="2430122"/>
              <a:ext cx="2641505" cy="991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5000">
                  <a:solidFill>
                    <a:srgbClr val="000000"/>
                  </a:solidFill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3" name="Table 1"/>
          <p:cNvGraphicFramePr/>
          <p:nvPr/>
        </p:nvGraphicFramePr>
        <p:xfrm>
          <a:off x="288028" y="575270"/>
          <a:ext cx="23807943" cy="1263273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5951985"/>
                <a:gridCol w="5951985"/>
                <a:gridCol w="5951985"/>
                <a:gridCol w="5951985"/>
              </a:tblGrid>
              <a:tr h="433071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45796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IchigoJam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iPhone 16 Pro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NVIDIA RTX4090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スパコン 富岳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2095647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5000万回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35兆回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1400兆回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44京回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36283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70万台分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2800万台分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88億台分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924298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1500円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16万円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30万円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1100億円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64" name="CC BY IchigoJam"/>
          <p:cNvSpPr txBox="1"/>
          <p:nvPr/>
        </p:nvSpPr>
        <p:spPr>
          <a:xfrm>
            <a:off x="2065805" y="4096122"/>
            <a:ext cx="227076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CC BY IchigoJam</a:t>
            </a:r>
          </a:p>
        </p:txBody>
      </p:sp>
      <p:sp>
        <p:nvSpPr>
          <p:cNvPr id="865" name="(C)Apple"/>
          <p:cNvSpPr txBox="1"/>
          <p:nvPr/>
        </p:nvSpPr>
        <p:spPr>
          <a:xfrm>
            <a:off x="8346009" y="4196392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(C)Apple</a:t>
            </a:r>
          </a:p>
        </p:txBody>
      </p:sp>
      <p:pic>
        <p:nvPicPr>
          <p:cNvPr id="86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7772" y="1723444"/>
            <a:ext cx="3038935" cy="1845348"/>
          </a:xfrm>
          <a:prstGeom prst="rect">
            <a:avLst/>
          </a:prstGeom>
          <a:ln w="12700">
            <a:miter lim="400000"/>
          </a:ln>
        </p:spPr>
      </p:pic>
      <p:sp>
        <p:nvSpPr>
          <p:cNvPr id="867" name="(C)NVIDIA"/>
          <p:cNvSpPr txBox="1"/>
          <p:nvPr/>
        </p:nvSpPr>
        <p:spPr>
          <a:xfrm>
            <a:off x="14341790" y="4196392"/>
            <a:ext cx="137541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(C)NVIDIA</a:t>
            </a:r>
          </a:p>
        </p:txBody>
      </p:sp>
      <p:pic>
        <p:nvPicPr>
          <p:cNvPr id="86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37549" y="1382880"/>
            <a:ext cx="4395925" cy="2425086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(C)RIKEN"/>
          <p:cNvSpPr txBox="1"/>
          <p:nvPr/>
        </p:nvSpPr>
        <p:spPr>
          <a:xfrm>
            <a:off x="20498352" y="4170228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(C)RIKEN</a:t>
            </a:r>
          </a:p>
        </p:txBody>
      </p:sp>
      <p:pic>
        <p:nvPicPr>
          <p:cNvPr id="870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21214" y="1543124"/>
            <a:ext cx="4816563" cy="2205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03228" y="798274"/>
            <a:ext cx="1700191" cy="3289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線"/>
          <p:cNvSpPr/>
          <p:nvPr/>
        </p:nvSpPr>
        <p:spPr>
          <a:xfrm>
            <a:off x="7825515" y="7369513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38" name="線"/>
          <p:cNvSpPr/>
          <p:nvPr/>
        </p:nvSpPr>
        <p:spPr>
          <a:xfrm>
            <a:off x="15162663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39" name="入力"/>
          <p:cNvSpPr txBox="1"/>
          <p:nvPr/>
        </p:nvSpPr>
        <p:spPr>
          <a:xfrm>
            <a:off x="4603284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入力</a:t>
            </a:r>
          </a:p>
        </p:txBody>
      </p:sp>
      <p:sp>
        <p:nvSpPr>
          <p:cNvPr id="240" name="出力"/>
          <p:cNvSpPr txBox="1"/>
          <p:nvPr/>
        </p:nvSpPr>
        <p:spPr>
          <a:xfrm>
            <a:off x="17085141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出力</a:t>
            </a:r>
          </a:p>
        </p:txBody>
      </p:sp>
      <p:sp>
        <p:nvSpPr>
          <p:cNvPr id="241" name="考える…"/>
          <p:cNvSpPr/>
          <p:nvPr/>
        </p:nvSpPr>
        <p:spPr>
          <a:xfrm>
            <a:off x="9648091" y="4868028"/>
            <a:ext cx="5087817" cy="5087817"/>
          </a:xfrm>
          <a:prstGeom prst="ellipse">
            <a:avLst/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6000">
                <a:solidFill>
                  <a:srgbClr val="000000"/>
                </a:solidFill>
              </a:defRPr>
            </a:pPr>
            <a:r>
              <a:t>考える</a:t>
            </a:r>
          </a:p>
          <a:p>
            <a:pPr defTabSz="821531">
              <a:defRPr sz="6000">
                <a:solidFill>
                  <a:srgbClr val="000000"/>
                </a:solidFill>
              </a:defRPr>
            </a:pPr>
            <a:r>
              <a:t>→ AI</a:t>
            </a:r>
          </a:p>
        </p:txBody>
      </p:sp>
      <p:sp>
        <p:nvSpPr>
          <p:cNvPr id="242" name="見る、読む、聞く、感じる"/>
          <p:cNvSpPr txBox="1"/>
          <p:nvPr/>
        </p:nvSpPr>
        <p:spPr>
          <a:xfrm>
            <a:off x="2063284" y="8809376"/>
            <a:ext cx="777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見る、読む、聞く、感じる</a:t>
            </a:r>
          </a:p>
        </p:txBody>
      </p:sp>
      <p:sp>
        <p:nvSpPr>
          <p:cNvPr id="243" name="話す、書く、描く、動く"/>
          <p:cNvSpPr txBox="1"/>
          <p:nvPr/>
        </p:nvSpPr>
        <p:spPr>
          <a:xfrm>
            <a:off x="15162663" y="8809376"/>
            <a:ext cx="70770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話す、書く、描く、動く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30万円のコンピューター…"/>
          <p:cNvSpPr txBox="1"/>
          <p:nvPr/>
        </p:nvSpPr>
        <p:spPr>
          <a:xfrm>
            <a:off x="607572" y="8311177"/>
            <a:ext cx="23168856" cy="327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100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rgbClr val="C82506"/>
                </a:solidFill>
              </a:rPr>
              <a:t>30万円</a:t>
            </a:r>
            <a:r>
              <a:t>のコンピューター</a:t>
            </a:r>
          </a:p>
          <a:p>
            <a:pPr defTabSz="584200">
              <a:defRPr sz="100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何個のスイッチでできているでしょう？</a:t>
            </a:r>
          </a:p>
        </p:txBody>
      </p:sp>
      <p:sp>
        <p:nvSpPr>
          <p:cNvPr id="874" name="画像、NVIDIA"/>
          <p:cNvSpPr txBox="1"/>
          <p:nvPr/>
        </p:nvSpPr>
        <p:spPr>
          <a:xfrm>
            <a:off x="21645767" y="12642986"/>
            <a:ext cx="252754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画像、NVIDIA</a:t>
            </a:r>
          </a:p>
        </p:txBody>
      </p:sp>
      <p:sp>
        <p:nvSpPr>
          <p:cNvPr id="875" name="※１スイッチ＝１トランジスタ、とする"/>
          <p:cNvSpPr txBox="1"/>
          <p:nvPr/>
        </p:nvSpPr>
        <p:spPr>
          <a:xfrm>
            <a:off x="7627093" y="12005010"/>
            <a:ext cx="9197976" cy="650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※１スイッチ＝１トランジスタ、とする</a:t>
            </a:r>
          </a:p>
        </p:txBody>
      </p:sp>
      <p:sp>
        <p:nvSpPr>
          <p:cNvPr id="876" name="https://www.nvidia.com/en-us/geforce/graphics-cards/40-series/rtx-4090/"/>
          <p:cNvSpPr txBox="1"/>
          <p:nvPr/>
        </p:nvSpPr>
        <p:spPr>
          <a:xfrm>
            <a:off x="5005704" y="7153763"/>
            <a:ext cx="14372591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https://www.nvidia.com/en-us/geforce/graphics-cards/40-series/rtx-4090/</a:t>
            </a:r>
          </a:p>
        </p:txBody>
      </p:sp>
      <p:pic>
        <p:nvPicPr>
          <p:cNvPr id="87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4616" y="196850"/>
            <a:ext cx="12334768" cy="6577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760億個"/>
          <p:cNvSpPr txBox="1"/>
          <p:nvPr/>
        </p:nvSpPr>
        <p:spPr>
          <a:xfrm>
            <a:off x="607572" y="9167184"/>
            <a:ext cx="23168856" cy="200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15000">
                <a:solidFill>
                  <a:srgbClr val="C82506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760億個</a:t>
            </a:r>
          </a:p>
        </p:txBody>
      </p:sp>
      <p:sp>
        <p:nvSpPr>
          <p:cNvPr id="880" name="画像、NVIDIA"/>
          <p:cNvSpPr txBox="1"/>
          <p:nvPr/>
        </p:nvSpPr>
        <p:spPr>
          <a:xfrm>
            <a:off x="21645767" y="12630286"/>
            <a:ext cx="252754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画像、NVIDIA</a:t>
            </a:r>
          </a:p>
        </p:txBody>
      </p:sp>
      <p:sp>
        <p:nvSpPr>
          <p:cNvPr id="881" name="脳の神経細胞の数の76%！…"/>
          <p:cNvSpPr txBox="1"/>
          <p:nvPr/>
        </p:nvSpPr>
        <p:spPr>
          <a:xfrm>
            <a:off x="7034212" y="11712910"/>
            <a:ext cx="1031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4000">
                <a:solidFill>
                  <a:srgbClr val="000000"/>
                </a:solidFill>
              </a:defRPr>
            </a:pPr>
            <a:r>
              <a:t>脳の神経細胞の数の76%！</a:t>
            </a:r>
          </a:p>
          <a:p>
            <a:pPr defTabSz="821531">
              <a:defRPr sz="4000">
                <a:solidFill>
                  <a:srgbClr val="000000"/>
                </a:solidFill>
              </a:defRPr>
            </a:pPr>
            <a:r>
              <a:t>ただし、つながりの数はまだ圧倒的に少ない</a:t>
            </a:r>
          </a:p>
        </p:txBody>
      </p:sp>
      <p:sp>
        <p:nvSpPr>
          <p:cNvPr id="882" name="https://www.nvidia.com/en-us/geforce/graphics-cards/40-series/rtx-4090/"/>
          <p:cNvSpPr txBox="1"/>
          <p:nvPr/>
        </p:nvSpPr>
        <p:spPr>
          <a:xfrm>
            <a:off x="5005704" y="7141063"/>
            <a:ext cx="14372591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https://www.nvidia.com/en-us/geforce/graphics-cards/40-series/rtx-4090/</a:t>
            </a:r>
          </a:p>
        </p:txBody>
      </p:sp>
      <p:pic>
        <p:nvPicPr>
          <p:cNvPr id="88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4616" y="184150"/>
            <a:ext cx="12334768" cy="6577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509" y="2152650"/>
            <a:ext cx="13106401" cy="9410700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2013年…"/>
          <p:cNvSpPr txBox="1"/>
          <p:nvPr>
            <p:ph type="ctrTitle"/>
          </p:nvPr>
        </p:nvSpPr>
        <p:spPr>
          <a:xfrm>
            <a:off x="14808173" y="2151322"/>
            <a:ext cx="19069352" cy="6751242"/>
          </a:xfrm>
          <a:prstGeom prst="rect">
            <a:avLst/>
          </a:prstGeom>
        </p:spPr>
        <p:txBody>
          <a:bodyPr/>
          <a:lstStyle/>
          <a:p>
            <a:pPr defTabSz="1706837">
              <a:defRPr spc="-168" sz="8400"/>
            </a:pPr>
            <a:r>
              <a:t>2013年</a:t>
            </a:r>
          </a:p>
          <a:p>
            <a:pPr defTabSz="1706837">
              <a:defRPr spc="-168" sz="8400"/>
            </a:pPr>
            <a:r>
              <a:t>スパコン京で</a:t>
            </a:r>
          </a:p>
          <a:p>
            <a:pPr defTabSz="1706837">
              <a:defRPr spc="-168" sz="8400"/>
            </a:pPr>
            <a:r>
              <a:t>つながり10兆個</a:t>
            </a:r>
          </a:p>
          <a:p>
            <a:pPr defTabSz="1706837">
              <a:defRPr spc="-168" sz="8400"/>
            </a:pPr>
            <a:r>
              <a:t>1/10脳で</a:t>
            </a:r>
          </a:p>
          <a:p>
            <a:pPr defTabSz="1706837">
              <a:defRPr spc="-168" sz="8400"/>
            </a:pPr>
            <a:r>
              <a:t>シミュレーション</a:t>
            </a:r>
          </a:p>
        </p:txBody>
      </p:sp>
      <p:sp>
        <p:nvSpPr>
          <p:cNvPr id="887" name="https://www.riken.jp/pr/news/2013/20130802_2/"/>
          <p:cNvSpPr txBox="1"/>
          <p:nvPr/>
        </p:nvSpPr>
        <p:spPr>
          <a:xfrm>
            <a:off x="2405519" y="12072026"/>
            <a:ext cx="9652382" cy="5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https://www.riken.jp/pr/news/2013/20130802_2/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34" y="1893899"/>
            <a:ext cx="13217951" cy="9928202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2018年…"/>
          <p:cNvSpPr txBox="1"/>
          <p:nvPr>
            <p:ph type="ctrTitle"/>
          </p:nvPr>
        </p:nvSpPr>
        <p:spPr>
          <a:xfrm>
            <a:off x="14589062" y="1761186"/>
            <a:ext cx="21971005" cy="4648201"/>
          </a:xfrm>
          <a:prstGeom prst="rect">
            <a:avLst/>
          </a:prstGeom>
        </p:spPr>
        <p:txBody>
          <a:bodyPr/>
          <a:lstStyle/>
          <a:p>
            <a:pPr defTabSz="1463003">
              <a:defRPr spc="-144" sz="7200"/>
            </a:pPr>
            <a:r>
              <a:t>2018年</a:t>
            </a:r>
          </a:p>
          <a:p>
            <a:pPr defTabSz="1463003">
              <a:defRPr spc="-144" sz="7200"/>
            </a:pPr>
            <a:r>
              <a:t>スパコン富岳用</a:t>
            </a:r>
          </a:p>
          <a:p>
            <a:pPr defTabSz="1463003">
              <a:defRPr spc="-144" sz="7200"/>
            </a:pPr>
            <a:r>
              <a:t>人間の脳全体</a:t>
            </a:r>
          </a:p>
          <a:p>
            <a:pPr defTabSz="1463003">
              <a:defRPr spc="-144" sz="7200"/>
            </a:pPr>
            <a:r>
              <a:t>シミュレーション開発</a:t>
            </a:r>
          </a:p>
        </p:txBody>
      </p:sp>
      <p:sp>
        <p:nvSpPr>
          <p:cNvPr id="891" name="https://www.riken.jp/press/2018/20180326_1/index.html"/>
          <p:cNvSpPr txBox="1"/>
          <p:nvPr/>
        </p:nvSpPr>
        <p:spPr>
          <a:xfrm>
            <a:off x="1698193" y="12121137"/>
            <a:ext cx="11067035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https://www.riken.jp/press/2018/20180326_1/index.html</a:t>
            </a:r>
          </a:p>
        </p:txBody>
      </p:sp>
      <p:sp>
        <p:nvSpPr>
          <p:cNvPr id="892" name="続報待ち遠しい！"/>
          <p:cNvSpPr txBox="1"/>
          <p:nvPr/>
        </p:nvSpPr>
        <p:spPr>
          <a:xfrm>
            <a:off x="18899358" y="11898629"/>
            <a:ext cx="5243004" cy="1308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>
            <a:lvl1pPr defTabSz="821531">
              <a:defRPr sz="5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続報待ち遠しい！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コンピューターが…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/>
          <a:p>
            <a:pPr algn="ctr" defTabSz="2170121">
              <a:defRPr spc="-266" sz="13350"/>
            </a:pPr>
            <a:r>
              <a:t>コンピューターが</a:t>
            </a:r>
          </a:p>
          <a:p>
            <a:pPr algn="ctr" defTabSz="2170121">
              <a:defRPr spc="-266" sz="13350"/>
            </a:pPr>
            <a:r>
              <a:t>膨大な学習が可能になった！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908" y="905651"/>
            <a:ext cx="11143033" cy="111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897" name="コンピューターを学習させる人"/>
          <p:cNvSpPr txBox="1"/>
          <p:nvPr/>
        </p:nvSpPr>
        <p:spPr>
          <a:xfrm>
            <a:off x="1404491" y="12366260"/>
            <a:ext cx="90265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コンピューターを学習させる人</a:t>
            </a:r>
          </a:p>
        </p:txBody>
      </p:sp>
      <p:sp>
        <p:nvSpPr>
          <p:cNvPr id="898" name="「Stable Diffusion」は…"/>
          <p:cNvSpPr txBox="1"/>
          <p:nvPr/>
        </p:nvSpPr>
        <p:spPr>
          <a:xfrm>
            <a:off x="12945191" y="1212148"/>
            <a:ext cx="11017124" cy="204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6000">
                <a:solidFill>
                  <a:srgbClr val="000000"/>
                </a:solidFill>
              </a:defRPr>
            </a:pPr>
            <a:r>
              <a:t>「Stable Diffusion」は</a:t>
            </a:r>
          </a:p>
          <a:p>
            <a:pPr defTabSz="821531">
              <a:defRPr sz="6000">
                <a:solidFill>
                  <a:srgbClr val="000000"/>
                </a:solidFill>
              </a:defRPr>
            </a:pPr>
            <a:r>
              <a:t>23億枚の画像とテキストで学習</a:t>
            </a:r>
          </a:p>
        </p:txBody>
      </p:sp>
      <p:pic>
        <p:nvPicPr>
          <p:cNvPr id="89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68469" y="4112504"/>
            <a:ext cx="8770567" cy="8189813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https://gigazine.net/news/20220831-exploring-stable-diffusions/"/>
          <p:cNvSpPr txBox="1"/>
          <p:nvPr/>
        </p:nvSpPr>
        <p:spPr>
          <a:xfrm>
            <a:off x="13463808" y="12531360"/>
            <a:ext cx="9979889" cy="447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https://gigazine.net/news/20220831-exploring-stable-diffusions/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6350"/>
            <a:ext cx="13703300" cy="13703300"/>
          </a:xfrm>
          <a:prstGeom prst="rect">
            <a:avLst/>
          </a:prstGeom>
          <a:ln w="12700">
            <a:miter lim="400000"/>
          </a:ln>
        </p:spPr>
      </p:pic>
      <p:sp>
        <p:nvSpPr>
          <p:cNvPr id="903" name="IchigoJam育ての親…"/>
          <p:cNvSpPr txBox="1"/>
          <p:nvPr/>
        </p:nvSpPr>
        <p:spPr>
          <a:xfrm>
            <a:off x="16301327" y="6013450"/>
            <a:ext cx="578612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IchigoJam育ての親</a:t>
            </a:r>
          </a:p>
          <a:p>
            <a:pPr>
              <a:defRPr sz="5000"/>
            </a:pPr>
            <a:r>
              <a:t>まったさん生成</a:t>
            </a:r>
          </a:p>
        </p:txBody>
      </p:sp>
      <p:sp>
        <p:nvSpPr>
          <p:cNvPr id="904" name="https://yrm.shizentai.jp/"/>
          <p:cNvSpPr txBox="1"/>
          <p:nvPr/>
        </p:nvSpPr>
        <p:spPr>
          <a:xfrm>
            <a:off x="16878860" y="8131324"/>
            <a:ext cx="463105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https://yrm.shizentai.jp/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-38100"/>
            <a:ext cx="12353777" cy="12353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63450" y="1746250"/>
            <a:ext cx="12047836" cy="12047836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IchigoJam育ての親、まったさん生成"/>
          <p:cNvSpPr txBox="1"/>
          <p:nvPr/>
        </p:nvSpPr>
        <p:spPr>
          <a:xfrm>
            <a:off x="12954307" y="495300"/>
            <a:ext cx="108661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IchigoJam育ての親、まったさん生成</a:t>
            </a:r>
          </a:p>
        </p:txBody>
      </p:sp>
      <p:sp>
        <p:nvSpPr>
          <p:cNvPr id="909" name="https://yrm.shizentai.jp/"/>
          <p:cNvSpPr txBox="1"/>
          <p:nvPr/>
        </p:nvSpPr>
        <p:spPr>
          <a:xfrm>
            <a:off x="3848660" y="12677924"/>
            <a:ext cx="463105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https://yrm.shizentai.jp/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450" y="-1497261"/>
            <a:ext cx="16710522" cy="16710522"/>
          </a:xfrm>
          <a:prstGeom prst="rect">
            <a:avLst/>
          </a:prstGeom>
          <a:ln w="12700">
            <a:miter lim="400000"/>
          </a:ln>
        </p:spPr>
      </p:pic>
      <p:sp>
        <p:nvSpPr>
          <p:cNvPr id="912" name="IchigoJam育ての親…"/>
          <p:cNvSpPr txBox="1"/>
          <p:nvPr/>
        </p:nvSpPr>
        <p:spPr>
          <a:xfrm>
            <a:off x="17076663" y="4923565"/>
            <a:ext cx="7080251" cy="645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IchigoJam育ての親</a:t>
            </a:r>
          </a:p>
          <a:p>
            <a:pPr>
              <a:defRPr sz="5000"/>
            </a:pPr>
            <a:r>
              <a:t>まったさん生成</a:t>
            </a:r>
          </a:p>
          <a:p>
            <a:pPr>
              <a:defRPr sz="5000"/>
            </a:pPr>
          </a:p>
          <a:p>
            <a:pPr>
              <a:defRPr sz="5000"/>
            </a:pPr>
          </a:p>
          <a:p>
            <a:pPr>
              <a:defRPr sz="5000"/>
            </a:pPr>
          </a:p>
          <a:p>
            <a:pPr>
              <a:defRPr sz="5000"/>
            </a:pPr>
          </a:p>
          <a:p>
            <a:pPr>
              <a:defRPr sz="5000"/>
            </a:pPr>
            <a:r>
              <a:t>何のポスターでしょう？</a:t>
            </a:r>
          </a:p>
        </p:txBody>
      </p:sp>
      <p:sp>
        <p:nvSpPr>
          <p:cNvPr id="913" name="https://yrm.shizentai.jp/"/>
          <p:cNvSpPr txBox="1"/>
          <p:nvPr/>
        </p:nvSpPr>
        <p:spPr>
          <a:xfrm>
            <a:off x="18301260" y="7216924"/>
            <a:ext cx="463105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https://yrm.shizentai.jp/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rcRect l="26740" t="0" r="20015" b="0"/>
          <a:stretch>
            <a:fillRect/>
          </a:stretch>
        </p:blipFill>
        <p:spPr>
          <a:xfrm>
            <a:off x="-22424" y="-180909"/>
            <a:ext cx="11353129" cy="13982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16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rcRect l="27431" t="0" r="0" b="0"/>
          <a:stretch>
            <a:fillRect/>
          </a:stretch>
        </p:blipFill>
        <p:spPr>
          <a:xfrm>
            <a:off x="12270259" y="228600"/>
            <a:ext cx="11224741" cy="7860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91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16650" y="8439150"/>
            <a:ext cx="5143500" cy="4864100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鯖江東小「かに丸」…"/>
          <p:cNvSpPr txBox="1"/>
          <p:nvPr/>
        </p:nvSpPr>
        <p:spPr>
          <a:xfrm>
            <a:off x="12008941" y="8820150"/>
            <a:ext cx="7092951" cy="410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鯖江東小「かに丸」</a:t>
            </a:r>
          </a:p>
          <a:p>
            <a:pPr>
              <a:defRPr sz="5000"/>
            </a:pPr>
            <a:r>
              <a:t>第5回 越前がにロボコン</a:t>
            </a:r>
          </a:p>
          <a:p>
            <a:pPr>
              <a:defRPr sz="5000"/>
            </a:pPr>
            <a:r>
              <a:t>エントリー部門</a:t>
            </a:r>
          </a:p>
          <a:p>
            <a:pPr>
              <a:defRPr sz="9000"/>
            </a:pPr>
            <a:r>
              <a:t>優勝！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考えているのはどこ？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考えているのはどこ？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AIは会話できる？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pc="-300" sz="15000"/>
            </a:lvl1pPr>
          </a:lstStyle>
          <a:p>
            <a:pPr/>
            <a:r>
              <a:t>AIは会話できる？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文章も数になる…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/>
          <a:p>
            <a:pPr algn="ctr">
              <a:defRPr spc="-300" sz="15000"/>
            </a:pPr>
            <a:r>
              <a:t>文章も数になる</a:t>
            </a:r>
          </a:p>
          <a:p>
            <a:pPr algn="ctr">
              <a:defRPr spc="-300" sz="15000"/>
            </a:pPr>
            <a:r>
              <a:t>＝計算できる！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https://ichigojam.github.io/web/"/>
          <p:cNvSpPr txBox="1"/>
          <p:nvPr/>
        </p:nvSpPr>
        <p:spPr>
          <a:xfrm>
            <a:off x="1519681" y="12223750"/>
            <a:ext cx="1225143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https://ichigojam.github.io/web/</a:t>
            </a:r>
          </a:p>
        </p:txBody>
      </p:sp>
      <p:pic>
        <p:nvPicPr>
          <p:cNvPr id="925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6633" y="628650"/>
            <a:ext cx="12557534" cy="11069674"/>
          </a:xfrm>
          <a:prstGeom prst="rect">
            <a:avLst/>
          </a:prstGeom>
          <a:ln w="12700">
            <a:miter lim="400000"/>
          </a:ln>
        </p:spPr>
      </p:pic>
      <p:sp>
        <p:nvSpPr>
          <p:cNvPr id="926" name="「IchigoJam web」…"/>
          <p:cNvSpPr txBox="1"/>
          <p:nvPr/>
        </p:nvSpPr>
        <p:spPr>
          <a:xfrm>
            <a:off x="14141957" y="2124887"/>
            <a:ext cx="9562085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「IchigoJam web」</a:t>
            </a:r>
          </a:p>
          <a:p>
            <a:pPr>
              <a:defRPr sz="8000"/>
            </a:pPr>
            <a:r>
              <a:t>で検索！</a:t>
            </a:r>
          </a:p>
        </p:txBody>
      </p:sp>
      <p:sp>
        <p:nvSpPr>
          <p:cNvPr id="927" name="?ASC(“A”)…"/>
          <p:cNvSpPr txBox="1"/>
          <p:nvPr/>
        </p:nvSpPr>
        <p:spPr>
          <a:xfrm>
            <a:off x="14293850" y="6574565"/>
            <a:ext cx="9258301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?ASC(“A”)</a:t>
            </a:r>
          </a:p>
          <a:p>
            <a:pPr>
              <a:defRPr sz="8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>
              <a:defRPr sz="8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?CHR$(65)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https://ichigojam.github.io/web/"/>
          <p:cNvSpPr txBox="1"/>
          <p:nvPr/>
        </p:nvSpPr>
        <p:spPr>
          <a:xfrm>
            <a:off x="11501881" y="5926543"/>
            <a:ext cx="1225143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https://ichigojam.github.io/web/</a:t>
            </a:r>
          </a:p>
        </p:txBody>
      </p:sp>
      <p:pic>
        <p:nvPicPr>
          <p:cNvPr id="930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5033" y="497737"/>
            <a:ext cx="9985869" cy="8802709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「IchigoJam web」…"/>
          <p:cNvSpPr txBox="1"/>
          <p:nvPr/>
        </p:nvSpPr>
        <p:spPr>
          <a:xfrm>
            <a:off x="13252957" y="1997887"/>
            <a:ext cx="9562085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「IchigoJam web」</a:t>
            </a:r>
          </a:p>
          <a:p>
            <a:pPr>
              <a:defRPr sz="8000"/>
            </a:pPr>
            <a:r>
              <a:t>で検索！</a:t>
            </a:r>
          </a:p>
        </p:txBody>
      </p:sp>
      <p:sp>
        <p:nvSpPr>
          <p:cNvPr id="932" name="FORI=0TO255:?CHR$(I);:NEXT"/>
          <p:cNvSpPr txBox="1"/>
          <p:nvPr/>
        </p:nvSpPr>
        <p:spPr>
          <a:xfrm>
            <a:off x="1282700" y="11017249"/>
            <a:ext cx="2157730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5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FORI=0TO255:?CHR$(I);:NEXT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福井観光スポット…"/>
          <p:cNvSpPr txBox="1"/>
          <p:nvPr>
            <p:ph type="ctrTitle"/>
          </p:nvPr>
        </p:nvSpPr>
        <p:spPr>
          <a:xfrm>
            <a:off x="12506323" y="977900"/>
            <a:ext cx="10406662" cy="4648200"/>
          </a:xfrm>
          <a:prstGeom prst="rect">
            <a:avLst/>
          </a:prstGeom>
        </p:spPr>
        <p:txBody>
          <a:bodyPr anchor="ctr"/>
          <a:lstStyle/>
          <a:p>
            <a:pPr algn="ctr" defTabSz="1658070">
              <a:defRPr spc="-204" sz="10200"/>
            </a:pPr>
            <a:r>
              <a:t>福井観光スポット</a:t>
            </a:r>
          </a:p>
          <a:p>
            <a:pPr algn="ctr" defTabSz="1658070">
              <a:defRPr spc="-204" sz="10200"/>
            </a:pPr>
            <a:r>
              <a:t>似たもの探し</a:t>
            </a:r>
          </a:p>
        </p:txBody>
      </p:sp>
      <p:pic>
        <p:nvPicPr>
          <p:cNvPr id="935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" y="165100"/>
            <a:ext cx="9705979" cy="13436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936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44315" y="5518150"/>
            <a:ext cx="6130678" cy="6130677"/>
          </a:xfrm>
          <a:prstGeom prst="rect">
            <a:avLst/>
          </a:prstGeom>
          <a:ln w="12700">
            <a:miter lim="400000"/>
          </a:ln>
        </p:spPr>
      </p:pic>
      <p:sp>
        <p:nvSpPr>
          <p:cNvPr id="937" name="https://code4fukui.github.io/fukui-spot-similar/"/>
          <p:cNvSpPr txBox="1"/>
          <p:nvPr/>
        </p:nvSpPr>
        <p:spPr>
          <a:xfrm>
            <a:off x="13205471" y="11916237"/>
            <a:ext cx="9008365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https://code4fukui.github.io/fukui-spot-similar/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2022年、会話できるAI…"/>
          <p:cNvSpPr txBox="1"/>
          <p:nvPr>
            <p:ph type="ctrTitle"/>
          </p:nvPr>
        </p:nvSpPr>
        <p:spPr>
          <a:xfrm>
            <a:off x="1206498" y="2974284"/>
            <a:ext cx="21971004" cy="7767432"/>
          </a:xfrm>
          <a:prstGeom prst="rect">
            <a:avLst/>
          </a:prstGeom>
        </p:spPr>
        <p:txBody>
          <a:bodyPr anchor="ctr"/>
          <a:lstStyle/>
          <a:p>
            <a:pPr algn="ctr">
              <a:defRPr spc="-239" sz="12000"/>
            </a:pPr>
            <a:r>
              <a:t>2022年、会話できるAI</a:t>
            </a:r>
          </a:p>
          <a:p>
            <a:pPr algn="ctr">
              <a:defRPr spc="-239" sz="12000"/>
            </a:pPr>
            <a:r>
              <a:t>ChatGPT登場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2022年…"/>
          <p:cNvSpPr txBox="1"/>
          <p:nvPr/>
        </p:nvSpPr>
        <p:spPr>
          <a:xfrm>
            <a:off x="15459709" y="2235200"/>
            <a:ext cx="8653781" cy="568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2022年</a:t>
            </a:r>
          </a:p>
          <a:p>
            <a:pPr>
              <a:defRPr sz="8000"/>
            </a:pPr>
            <a:r>
              <a:t>OpenAI社が発表</a:t>
            </a:r>
          </a:p>
          <a:p>
            <a:pPr>
              <a:defRPr sz="8000"/>
            </a:pPr>
            <a:r>
              <a:t>文章生成AI</a:t>
            </a:r>
          </a:p>
          <a:p>
            <a:pPr>
              <a:defRPr sz="8000"/>
            </a:pPr>
            <a:r>
              <a:t>ChatGPTが話題！</a:t>
            </a:r>
          </a:p>
        </p:txBody>
      </p:sp>
      <p:pic>
        <p:nvPicPr>
          <p:cNvPr id="94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5400"/>
            <a:ext cx="15045684" cy="13766800"/>
          </a:xfrm>
          <a:prstGeom prst="rect">
            <a:avLst/>
          </a:prstGeom>
          <a:ln w="12700">
            <a:miter lim="400000"/>
          </a:ln>
        </p:spPr>
      </p:pic>
      <p:sp>
        <p:nvSpPr>
          <p:cNvPr id="943" name="全人類のための…"/>
          <p:cNvSpPr txBox="1"/>
          <p:nvPr/>
        </p:nvSpPr>
        <p:spPr>
          <a:xfrm>
            <a:off x="16324897" y="10560050"/>
            <a:ext cx="6923406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全人類のための</a:t>
            </a:r>
          </a:p>
          <a:p>
            <a:pPr>
              <a:defRPr sz="5000"/>
            </a:pPr>
            <a:r>
              <a:t>安全なAGIを創っている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304800"/>
            <a:ext cx="11117427" cy="13618847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Code for FUKUI によって一時的に立ち上げているサービス…"/>
          <p:cNvSpPr txBox="1"/>
          <p:nvPr/>
        </p:nvSpPr>
        <p:spPr>
          <a:xfrm>
            <a:off x="12599670" y="11630487"/>
            <a:ext cx="1046226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Code for FUKUI によって一時的に立ち上げているサービス</a:t>
            </a:r>
          </a:p>
          <a:p>
            <a:pPr>
              <a:defRPr sz="3000"/>
            </a:pPr>
            <a:r>
              <a:t>※開いてから1時間だけ使えます</a:t>
            </a:r>
          </a:p>
        </p:txBody>
      </p:sp>
      <p:pic>
        <p:nvPicPr>
          <p:cNvPr id="94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43743" y="-68966"/>
            <a:ext cx="9936114" cy="9936114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https://aichat.sabae.cc/chat.html"/>
          <p:cNvSpPr txBox="1"/>
          <p:nvPr/>
        </p:nvSpPr>
        <p:spPr>
          <a:xfrm>
            <a:off x="14000988" y="9650267"/>
            <a:ext cx="842162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https://aichat.sabae.cc/chat.html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なかなかすごい！"/>
          <p:cNvSpPr txBox="1"/>
          <p:nvPr>
            <p:ph type="ctrTitle"/>
          </p:nvPr>
        </p:nvSpPr>
        <p:spPr>
          <a:xfrm>
            <a:off x="1206498" y="2974284"/>
            <a:ext cx="21971004" cy="7767432"/>
          </a:xfrm>
          <a:prstGeom prst="rect">
            <a:avLst/>
          </a:prstGeom>
        </p:spPr>
        <p:txBody>
          <a:bodyPr anchor="ctr"/>
          <a:lstStyle>
            <a:lvl1pPr algn="ctr">
              <a:defRPr spc="-239" sz="12000"/>
            </a:lvl1pPr>
          </a:lstStyle>
          <a:p>
            <a:pPr/>
            <a:r>
              <a:t>なかなかすごい！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なぜAIは…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/>
          <a:p>
            <a:pPr algn="ctr">
              <a:defRPr spc="-300" sz="15000"/>
            </a:pPr>
            <a:r>
              <a:t>なぜAIは</a:t>
            </a:r>
          </a:p>
          <a:p>
            <a:pPr algn="ctr">
              <a:defRPr spc="-300" sz="15000"/>
            </a:pPr>
            <a:r>
              <a:t>文章が生成できる？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7664" y="1175766"/>
            <a:ext cx="9449108" cy="944910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人間の脳"/>
          <p:cNvSpPr txBox="1"/>
          <p:nvPr/>
        </p:nvSpPr>
        <p:spPr>
          <a:xfrm>
            <a:off x="5186436" y="11454517"/>
            <a:ext cx="269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人間の脳</a:t>
            </a:r>
          </a:p>
        </p:txBody>
      </p:sp>
      <p:sp>
        <p:nvSpPr>
          <p:cNvPr id="249" name="約1000億個の神経細胞…"/>
          <p:cNvSpPr txBox="1"/>
          <p:nvPr/>
        </p:nvSpPr>
        <p:spPr>
          <a:xfrm>
            <a:off x="13684692" y="10978267"/>
            <a:ext cx="902716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約1000億個の神経細胞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シナプス（つながり）約100兆</a:t>
            </a:r>
          </a:p>
        </p:txBody>
      </p:sp>
      <p:sp>
        <p:nvSpPr>
          <p:cNvPr id="250" name="脳内"/>
          <p:cNvSpPr txBox="1"/>
          <p:nvPr/>
        </p:nvSpPr>
        <p:spPr>
          <a:xfrm>
            <a:off x="11432458" y="6895596"/>
            <a:ext cx="142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脳内</a:t>
            </a:r>
          </a:p>
        </p:txBody>
      </p:sp>
      <p:sp>
        <p:nvSpPr>
          <p:cNvPr id="251" name="矢印"/>
          <p:cNvSpPr/>
          <p:nvPr/>
        </p:nvSpPr>
        <p:spPr>
          <a:xfrm>
            <a:off x="11588032" y="51181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5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29294" y="1175766"/>
            <a:ext cx="9449108" cy="9449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冬、私は「   」を食べます。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pc="-200" sz="10000"/>
            </a:lvl1pPr>
          </a:lstStyle>
          <a:p>
            <a:pPr/>
            <a:r>
              <a:t>冬、私は「　　　」を食べます。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質問に答える…"/>
          <p:cNvSpPr txBox="1"/>
          <p:nvPr>
            <p:ph type="ctrTitle"/>
          </p:nvPr>
        </p:nvSpPr>
        <p:spPr>
          <a:xfrm>
            <a:off x="1206498" y="1485900"/>
            <a:ext cx="21971004" cy="4648200"/>
          </a:xfrm>
          <a:prstGeom prst="rect">
            <a:avLst/>
          </a:prstGeom>
        </p:spPr>
        <p:txBody>
          <a:bodyPr anchor="ctr"/>
          <a:lstStyle/>
          <a:p>
            <a:pPr algn="ctr" defTabSz="1609303">
              <a:defRPr spc="-198" sz="9900"/>
            </a:pPr>
            <a:r>
              <a:t>質問に答える</a:t>
            </a:r>
          </a:p>
          <a:p>
            <a:pPr algn="ctr" defTabSz="1609303">
              <a:defRPr spc="-198" sz="9900"/>
            </a:pPr>
            <a:r>
              <a:t>＝</a:t>
            </a:r>
          </a:p>
          <a:p>
            <a:pPr algn="ctr" defTabSz="1609303">
              <a:defRPr spc="-198" sz="9900"/>
            </a:pPr>
            <a:r>
              <a:t>質問文に続く文章を出力する</a:t>
            </a:r>
          </a:p>
        </p:txBody>
      </p:sp>
      <p:sp>
        <p:nvSpPr>
          <p:cNvPr id="957" name="ユーザー: 昨日何食べた？…"/>
          <p:cNvSpPr txBox="1"/>
          <p:nvPr/>
        </p:nvSpPr>
        <p:spPr>
          <a:xfrm>
            <a:off x="1206498" y="7810500"/>
            <a:ext cx="21971004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1975054">
              <a:lnSpc>
                <a:spcPct val="80000"/>
              </a:lnSpc>
              <a:defRPr spc="-113" sz="567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ユーザー: 昨日何食べた？</a:t>
            </a:r>
          </a:p>
          <a:p>
            <a:pPr defTabSz="1975054">
              <a:lnSpc>
                <a:spcPct val="80000"/>
              </a:lnSpc>
              <a:defRPr spc="-113" sz="567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システム: カツ丼を食べました</a:t>
            </a:r>
          </a:p>
          <a:p>
            <a:pPr defTabSz="1975054">
              <a:lnSpc>
                <a:spcPct val="80000"/>
              </a:lnSpc>
              <a:defRPr spc="-113" sz="567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↓</a:t>
            </a:r>
          </a:p>
          <a:p>
            <a:pPr defTabSz="1975054">
              <a:lnSpc>
                <a:spcPct val="80000"/>
              </a:lnSpc>
              <a:defRPr spc="-113" sz="567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ユーザー: 昨日何食べた？</a:t>
            </a:r>
          </a:p>
          <a:p>
            <a:pPr defTabSz="1975054">
              <a:lnSpc>
                <a:spcPct val="80000"/>
              </a:lnSpc>
              <a:defRPr spc="-113" sz="567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システム: 「　　　　　　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ChatGPT3.5 が学習した文字数…"/>
          <p:cNvSpPr txBox="1"/>
          <p:nvPr>
            <p:ph type="ctrTitle"/>
          </p:nvPr>
        </p:nvSpPr>
        <p:spPr>
          <a:xfrm>
            <a:off x="1292879" y="1475016"/>
            <a:ext cx="21891803" cy="5075532"/>
          </a:xfrm>
          <a:prstGeom prst="rect">
            <a:avLst/>
          </a:prstGeom>
        </p:spPr>
        <p:txBody>
          <a:bodyPr lIns="53578" tIns="53578" rIns="53578" bIns="53578" anchor="ctr"/>
          <a:lstStyle/>
          <a:p>
            <a:pPr algn="ctr" defTabSz="821531">
              <a:lnSpc>
                <a:spcPct val="100000"/>
              </a:lnSpc>
              <a:defRPr spc="0" sz="12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ChatGPT3.5 が学習した文字数</a:t>
            </a:r>
          </a:p>
          <a:p>
            <a:pPr algn="ctr" defTabSz="821531">
              <a:lnSpc>
                <a:spcPct val="100000"/>
              </a:lnSpc>
              <a:defRPr spc="0" sz="12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45兆文字！</a:t>
            </a:r>
          </a:p>
        </p:txBody>
      </p:sp>
      <p:sp>
        <p:nvSpPr>
          <p:cNvPr id="960" name="原稿用紙 1000億枚…"/>
          <p:cNvSpPr txBox="1"/>
          <p:nvPr/>
        </p:nvSpPr>
        <p:spPr>
          <a:xfrm>
            <a:off x="3165460" y="7468363"/>
            <a:ext cx="15064849" cy="507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defTabSz="821531">
              <a:defRPr sz="6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原稿用紙 1000億枚</a:t>
            </a:r>
          </a:p>
          <a:p>
            <a:pPr defTabSz="821531">
              <a:defRPr sz="6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厚さ0.1mmとして、高さ1万km</a:t>
            </a:r>
          </a:p>
          <a:p>
            <a:pPr defTabSz="821531">
              <a:defRPr sz="6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（地球の直径1.2万km）</a:t>
            </a:r>
          </a:p>
        </p:txBody>
      </p:sp>
      <p:pic>
        <p:nvPicPr>
          <p:cNvPr id="96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94333" y="9979976"/>
            <a:ext cx="2860242" cy="2806274"/>
          </a:xfrm>
          <a:prstGeom prst="rect">
            <a:avLst/>
          </a:prstGeom>
          <a:ln w="12700">
            <a:miter lim="400000"/>
          </a:ln>
        </p:spPr>
      </p:pic>
      <p:sp>
        <p:nvSpPr>
          <p:cNvPr id="962" name="四角形"/>
          <p:cNvSpPr/>
          <p:nvPr/>
        </p:nvSpPr>
        <p:spPr>
          <a:xfrm>
            <a:off x="20010688" y="7306478"/>
            <a:ext cx="227531" cy="280627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円形"/>
          <p:cNvSpPr/>
          <p:nvPr/>
        </p:nvSpPr>
        <p:spPr>
          <a:xfrm>
            <a:off x="4291635" y="448299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65" name="円形"/>
          <p:cNvSpPr/>
          <p:nvPr/>
        </p:nvSpPr>
        <p:spPr>
          <a:xfrm>
            <a:off x="4285808" y="6633172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66" name="円形"/>
          <p:cNvSpPr/>
          <p:nvPr/>
        </p:nvSpPr>
        <p:spPr>
          <a:xfrm>
            <a:off x="18129653" y="448299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67" name="線"/>
          <p:cNvSpPr/>
          <p:nvPr/>
        </p:nvSpPr>
        <p:spPr>
          <a:xfrm flipV="1">
            <a:off x="5771862" y="3227863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68" name="線"/>
          <p:cNvSpPr/>
          <p:nvPr/>
        </p:nvSpPr>
        <p:spPr>
          <a:xfrm flipV="1">
            <a:off x="5771862" y="7409117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69" name="線"/>
          <p:cNvSpPr/>
          <p:nvPr/>
        </p:nvSpPr>
        <p:spPr>
          <a:xfrm flipV="1">
            <a:off x="13116683" y="5620772"/>
            <a:ext cx="5055461" cy="174874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70" name="線"/>
          <p:cNvSpPr/>
          <p:nvPr/>
        </p:nvSpPr>
        <p:spPr>
          <a:xfrm>
            <a:off x="5771862" y="5234778"/>
            <a:ext cx="6536184" cy="2044333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71" name="線"/>
          <p:cNvSpPr/>
          <p:nvPr/>
        </p:nvSpPr>
        <p:spPr>
          <a:xfrm>
            <a:off x="5771862" y="9466832"/>
            <a:ext cx="6536184" cy="2044333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72" name="線"/>
          <p:cNvSpPr/>
          <p:nvPr/>
        </p:nvSpPr>
        <p:spPr>
          <a:xfrm>
            <a:off x="13116682" y="3235762"/>
            <a:ext cx="5056026" cy="201419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73" name="線"/>
          <p:cNvSpPr/>
          <p:nvPr/>
        </p:nvSpPr>
        <p:spPr>
          <a:xfrm flipV="1">
            <a:off x="5822662" y="3506576"/>
            <a:ext cx="6451200" cy="594755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74" name="線"/>
          <p:cNvSpPr/>
          <p:nvPr/>
        </p:nvSpPr>
        <p:spPr>
          <a:xfrm>
            <a:off x="5822784" y="5311340"/>
            <a:ext cx="6451201" cy="5947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75" name="線"/>
          <p:cNvSpPr/>
          <p:nvPr/>
        </p:nvSpPr>
        <p:spPr>
          <a:xfrm flipV="1">
            <a:off x="13133543" y="7666526"/>
            <a:ext cx="5034527" cy="3689400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76" name="線"/>
          <p:cNvSpPr/>
          <p:nvPr/>
        </p:nvSpPr>
        <p:spPr>
          <a:xfrm>
            <a:off x="2777169" y="52193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77" name="線"/>
          <p:cNvSpPr/>
          <p:nvPr/>
        </p:nvSpPr>
        <p:spPr>
          <a:xfrm>
            <a:off x="2771342" y="749532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78" name="線"/>
          <p:cNvSpPr/>
          <p:nvPr/>
        </p:nvSpPr>
        <p:spPr>
          <a:xfrm>
            <a:off x="19592452" y="5219336"/>
            <a:ext cx="922945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79" name="複雑な"/>
          <p:cNvSpPr txBox="1"/>
          <p:nvPr/>
        </p:nvSpPr>
        <p:spPr>
          <a:xfrm>
            <a:off x="786838" y="4830398"/>
            <a:ext cx="2060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複雑な</a:t>
            </a:r>
          </a:p>
        </p:txBody>
      </p:sp>
      <p:sp>
        <p:nvSpPr>
          <p:cNvPr id="980" name="文章を"/>
          <p:cNvSpPr txBox="1"/>
          <p:nvPr/>
        </p:nvSpPr>
        <p:spPr>
          <a:xfrm>
            <a:off x="781011" y="7106388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文章を</a:t>
            </a:r>
          </a:p>
        </p:txBody>
      </p:sp>
      <p:sp>
        <p:nvSpPr>
          <p:cNvPr id="981" name="了解"/>
          <p:cNvSpPr txBox="1"/>
          <p:nvPr/>
        </p:nvSpPr>
        <p:spPr>
          <a:xfrm>
            <a:off x="20866272" y="4830398"/>
            <a:ext cx="1425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了解</a:t>
            </a:r>
          </a:p>
        </p:txBody>
      </p:sp>
      <p:sp>
        <p:nvSpPr>
          <p:cNvPr id="982" name="円形"/>
          <p:cNvSpPr/>
          <p:nvPr/>
        </p:nvSpPr>
        <p:spPr>
          <a:xfrm>
            <a:off x="4272585" y="866660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83" name="線"/>
          <p:cNvSpPr/>
          <p:nvPr/>
        </p:nvSpPr>
        <p:spPr>
          <a:xfrm>
            <a:off x="2758119" y="9528758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84" name="作れ！"/>
          <p:cNvSpPr txBox="1"/>
          <p:nvPr/>
        </p:nvSpPr>
        <p:spPr>
          <a:xfrm>
            <a:off x="767788" y="9139821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作れ！</a:t>
            </a:r>
          </a:p>
        </p:txBody>
      </p:sp>
      <p:sp>
        <p:nvSpPr>
          <p:cNvPr id="985" name="線"/>
          <p:cNvSpPr/>
          <p:nvPr/>
        </p:nvSpPr>
        <p:spPr>
          <a:xfrm flipV="1">
            <a:off x="5771862" y="5234463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86" name="線"/>
          <p:cNvSpPr/>
          <p:nvPr/>
        </p:nvSpPr>
        <p:spPr>
          <a:xfrm>
            <a:off x="5771862" y="7241378"/>
            <a:ext cx="6536184" cy="2044333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87" name="線"/>
          <p:cNvSpPr/>
          <p:nvPr/>
        </p:nvSpPr>
        <p:spPr>
          <a:xfrm>
            <a:off x="5822784" y="7317940"/>
            <a:ext cx="6448086" cy="4882343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88" name="円形"/>
          <p:cNvSpPr/>
          <p:nvPr/>
        </p:nvSpPr>
        <p:spPr>
          <a:xfrm>
            <a:off x="18180453" y="6633172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89" name="線"/>
          <p:cNvSpPr/>
          <p:nvPr/>
        </p:nvSpPr>
        <p:spPr>
          <a:xfrm>
            <a:off x="19643252" y="7369513"/>
            <a:ext cx="922945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90" name="適当に"/>
          <p:cNvSpPr txBox="1"/>
          <p:nvPr/>
        </p:nvSpPr>
        <p:spPr>
          <a:xfrm>
            <a:off x="20929772" y="6980576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適当に</a:t>
            </a:r>
          </a:p>
        </p:txBody>
      </p:sp>
      <p:sp>
        <p:nvSpPr>
          <p:cNvPr id="991" name="円形"/>
          <p:cNvSpPr/>
          <p:nvPr/>
        </p:nvSpPr>
        <p:spPr>
          <a:xfrm>
            <a:off x="18155053" y="8792812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92" name="線"/>
          <p:cNvSpPr/>
          <p:nvPr/>
        </p:nvSpPr>
        <p:spPr>
          <a:xfrm>
            <a:off x="19617852" y="9529153"/>
            <a:ext cx="922945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93" name="作るよ"/>
          <p:cNvSpPr txBox="1"/>
          <p:nvPr/>
        </p:nvSpPr>
        <p:spPr>
          <a:xfrm>
            <a:off x="20929772" y="9130754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作るよ</a:t>
            </a:r>
          </a:p>
        </p:txBody>
      </p:sp>
      <p:sp>
        <p:nvSpPr>
          <p:cNvPr id="994" name="線"/>
          <p:cNvSpPr/>
          <p:nvPr/>
        </p:nvSpPr>
        <p:spPr>
          <a:xfrm>
            <a:off x="13115974" y="7505291"/>
            <a:ext cx="5056026" cy="201419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95" name="線"/>
          <p:cNvSpPr/>
          <p:nvPr/>
        </p:nvSpPr>
        <p:spPr>
          <a:xfrm>
            <a:off x="13244360" y="5370527"/>
            <a:ext cx="5056025" cy="201419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96" name="線"/>
          <p:cNvSpPr/>
          <p:nvPr/>
        </p:nvSpPr>
        <p:spPr>
          <a:xfrm flipV="1">
            <a:off x="12994499" y="9455978"/>
            <a:ext cx="5300049" cy="209332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97" name="多量なニューロン…"/>
          <p:cNvSpPr/>
          <p:nvPr/>
        </p:nvSpPr>
        <p:spPr>
          <a:xfrm>
            <a:off x="8089900" y="1397000"/>
            <a:ext cx="8775817" cy="1142464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8000">
                <a:solidFill>
                  <a:srgbClr val="FFFFFF"/>
                </a:solidFill>
              </a:defRPr>
            </a:pPr>
            <a:r>
              <a:t>多量なニューロン</a:t>
            </a:r>
          </a:p>
          <a:p>
            <a:pPr defTabSz="825500">
              <a:defRPr sz="8000">
                <a:solidFill>
                  <a:srgbClr val="FFFFFF"/>
                </a:solidFill>
              </a:defRPr>
            </a:pPr>
            <a:r>
              <a:t>多量なパラメータ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9" name="表1"/>
          <p:cNvGraphicFramePr/>
          <p:nvPr/>
        </p:nvGraphicFramePr>
        <p:xfrm>
          <a:off x="1212850" y="3752453"/>
          <a:ext cx="21971000" cy="880652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489575"/>
                <a:gridCol w="5489575"/>
                <a:gridCol w="5489575"/>
                <a:gridCol w="5489575"/>
              </a:tblGrid>
              <a:tr h="2198456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Llma 2 7B
→ Youri 7B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GPT3.5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GPT4o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人間の脳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198456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Meta社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OpenAI社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OpenAI社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人類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198456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70億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1750億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1.7兆？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100兆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198456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家庭で動く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無料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有料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持ってる！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00" name="パラメータ数比較"/>
          <p:cNvSpPr txBox="1"/>
          <p:nvPr>
            <p:ph type="ctrTitle"/>
          </p:nvPr>
        </p:nvSpPr>
        <p:spPr>
          <a:xfrm>
            <a:off x="1246099" y="459016"/>
            <a:ext cx="21891802" cy="2685947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12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パラメータ数比較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AIの限界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pc="-300" sz="15000"/>
            </a:lvl1pPr>
          </a:lstStyle>
          <a:p>
            <a:pPr/>
            <a:r>
              <a:t>AIの限界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AIのハルシネーション…"/>
          <p:cNvSpPr txBox="1"/>
          <p:nvPr>
            <p:ph type="ctrTitle"/>
          </p:nvPr>
        </p:nvSpPr>
        <p:spPr>
          <a:xfrm>
            <a:off x="1206498" y="3822501"/>
            <a:ext cx="21971004" cy="6070998"/>
          </a:xfrm>
          <a:prstGeom prst="rect">
            <a:avLst/>
          </a:prstGeom>
        </p:spPr>
        <p:txBody>
          <a:bodyPr anchor="ctr"/>
          <a:lstStyle/>
          <a:p>
            <a:pPr algn="ctr" defTabSz="1536153">
              <a:defRPr spc="-189" sz="9450"/>
            </a:pPr>
            <a:r>
              <a:t>AIのハルシネーション</a:t>
            </a:r>
          </a:p>
          <a:p>
            <a:pPr algn="ctr" defTabSz="1536153">
              <a:defRPr spc="-189" sz="9450"/>
            </a:pPr>
          </a:p>
          <a:p>
            <a:pPr algn="ctr" defTabSz="1536153">
              <a:defRPr spc="-189" sz="9450"/>
            </a:pPr>
            <a:r>
              <a:t>AIが幻覚を見ているかとように</a:t>
            </a:r>
          </a:p>
          <a:p>
            <a:pPr algn="ctr" defTabSz="1536153">
              <a:defRPr spc="-189" sz="9450"/>
            </a:pPr>
            <a:r>
              <a:t>もっともらしい嘘をつく現象のこと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ハルシネーション探し！"/>
          <p:cNvSpPr txBox="1"/>
          <p:nvPr>
            <p:ph type="ctrTitle"/>
          </p:nvPr>
        </p:nvSpPr>
        <p:spPr>
          <a:xfrm>
            <a:off x="1206498" y="3822501"/>
            <a:ext cx="21971004" cy="6070998"/>
          </a:xfrm>
          <a:prstGeom prst="rect">
            <a:avLst/>
          </a:prstGeom>
        </p:spPr>
        <p:txBody>
          <a:bodyPr anchor="ctr"/>
          <a:lstStyle>
            <a:lvl1pPr algn="ctr">
              <a:defRPr spc="-300" sz="15000"/>
            </a:lvl1pPr>
          </a:lstStyle>
          <a:p>
            <a:pPr/>
            <a:r>
              <a:t>ハルシネーション探し！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AIが学習したもので…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/>
          <a:p>
            <a:pPr algn="ctr">
              <a:defRPr spc="-300" sz="15000"/>
            </a:pPr>
            <a:r>
              <a:t>AIが学習したもので</a:t>
            </a:r>
          </a:p>
          <a:p>
            <a:pPr algn="ctr">
              <a:defRPr spc="-300" sz="15000"/>
            </a:pPr>
            <a:r>
              <a:t>答えが変わる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AIの活用方法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pc="-300" sz="15000"/>
            </a:lvl1pPr>
          </a:lstStyle>
          <a:p>
            <a:pPr/>
            <a:r>
              <a:t>AIの活用方法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神経細胞をモデル化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神経細胞をモデル化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rcRect l="0" t="513" r="0" b="0"/>
          <a:stretch>
            <a:fillRect/>
          </a:stretch>
        </p:blipFill>
        <p:spPr>
          <a:xfrm>
            <a:off x="2018708" y="41076"/>
            <a:ext cx="19025668" cy="13137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英語の話し相手になってもらう"/>
          <p:cNvSpPr txBox="1"/>
          <p:nvPr>
            <p:ph type="ctrTitle"/>
          </p:nvPr>
        </p:nvSpPr>
        <p:spPr>
          <a:xfrm>
            <a:off x="1161845" y="741729"/>
            <a:ext cx="22060310" cy="228906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8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英語の話し相手になってもらう</a:t>
            </a:r>
          </a:p>
        </p:txBody>
      </p:sp>
      <p:pic>
        <p:nvPicPr>
          <p:cNvPr id="101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1780" y="3450951"/>
            <a:ext cx="15494001" cy="79502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https://fukuno.jig.jp/3871"/>
          <p:cNvSpPr txBox="1"/>
          <p:nvPr/>
        </p:nvSpPr>
        <p:spPr>
          <a:xfrm>
            <a:off x="8024177" y="11821313"/>
            <a:ext cx="833564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https://fukuno.jig.jp/3871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プログラミングを助けてくれる"/>
          <p:cNvSpPr txBox="1"/>
          <p:nvPr>
            <p:ph type="ctrTitle"/>
          </p:nvPr>
        </p:nvSpPr>
        <p:spPr>
          <a:xfrm>
            <a:off x="1161845" y="741729"/>
            <a:ext cx="22060310" cy="228906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8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プログラミングを助けてくれる</a:t>
            </a:r>
          </a:p>
        </p:txBody>
      </p:sp>
      <p:sp>
        <p:nvSpPr>
          <p:cNvPr id="1019" name="いままで、検索する、英語公式ドキュメントを見る…"/>
          <p:cNvSpPr txBox="1"/>
          <p:nvPr/>
        </p:nvSpPr>
        <p:spPr>
          <a:xfrm>
            <a:off x="1161845" y="4053340"/>
            <a:ext cx="22060310" cy="3399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defTabSz="722947">
              <a:defRPr sz="704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いままで、検索する、英語公式ドキュメントを見る</a:t>
            </a:r>
          </a:p>
          <a:p>
            <a:pPr defTabSz="722947">
              <a:defRPr sz="704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↓</a:t>
            </a:r>
          </a:p>
          <a:p>
            <a:pPr defTabSz="722947">
              <a:defRPr sz="704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普通に日本で質問する</a:t>
            </a:r>
          </a:p>
        </p:txBody>
      </p:sp>
      <p:pic>
        <p:nvPicPr>
          <p:cNvPr id="102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8754" y="8260184"/>
            <a:ext cx="11188701" cy="439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" y="82550"/>
            <a:ext cx="1086262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観光地向けのアドバイスを…"/>
          <p:cNvSpPr txBox="1"/>
          <p:nvPr>
            <p:ph type="ctrTitle"/>
          </p:nvPr>
        </p:nvSpPr>
        <p:spPr>
          <a:xfrm>
            <a:off x="11924405" y="4559300"/>
            <a:ext cx="11253097" cy="4648200"/>
          </a:xfrm>
          <a:prstGeom prst="rect">
            <a:avLst/>
          </a:prstGeom>
        </p:spPr>
        <p:txBody>
          <a:bodyPr anchor="ctr"/>
          <a:lstStyle/>
          <a:p>
            <a:pPr algn="ctr" defTabSz="1170402">
              <a:defRPr spc="-144" sz="7200"/>
            </a:pPr>
            <a:r>
              <a:t>観光地向けのアドバイスを</a:t>
            </a:r>
          </a:p>
          <a:p>
            <a:pPr algn="ctr" defTabSz="1170402">
              <a:defRPr spc="-144" sz="7200"/>
            </a:pPr>
          </a:p>
          <a:p>
            <a:pPr algn="ctr" defTabSz="1170402">
              <a:defRPr spc="-144" sz="7200"/>
            </a:pPr>
            <a:r>
              <a:t>エリア別の観光アンケート</a:t>
            </a:r>
          </a:p>
          <a:p>
            <a:pPr algn="ctr" defTabSz="1170402">
              <a:defRPr spc="-144" sz="7200"/>
            </a:pPr>
            <a:r>
              <a:t>オープンデータから生成</a:t>
            </a:r>
          </a:p>
        </p:txBody>
      </p:sp>
      <p:sp>
        <p:nvSpPr>
          <p:cNvPr id="1024" name="https://code4fukui.github.io/fukui-kanko-advice/"/>
          <p:cNvSpPr txBox="1"/>
          <p:nvPr/>
        </p:nvSpPr>
        <p:spPr>
          <a:xfrm>
            <a:off x="13821115" y="10896600"/>
            <a:ext cx="7459676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https://code4fukui.github.io/fukui-kanko-advice/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Iとの付き合い方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pc="-300" sz="15000"/>
            </a:lvl1pPr>
          </a:lstStyle>
          <a:p>
            <a:pPr/>
            <a:r>
              <a:t>AIとの付き合い方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宿題を…"/>
          <p:cNvSpPr txBox="1"/>
          <p:nvPr>
            <p:ph type="ctrTitle"/>
          </p:nvPr>
        </p:nvSpPr>
        <p:spPr>
          <a:xfrm>
            <a:off x="1206498" y="3822501"/>
            <a:ext cx="21971004" cy="6070998"/>
          </a:xfrm>
          <a:prstGeom prst="rect">
            <a:avLst/>
          </a:prstGeom>
        </p:spPr>
        <p:txBody>
          <a:bodyPr anchor="ctr"/>
          <a:lstStyle/>
          <a:p>
            <a:pPr algn="ctr">
              <a:defRPr spc="-239" sz="12000"/>
            </a:pPr>
            <a:r>
              <a:t>宿題を</a:t>
            </a:r>
          </a:p>
          <a:p>
            <a:pPr algn="ctr">
              <a:defRPr spc="-239" sz="12000"/>
            </a:pPr>
            <a:r>
              <a:t>親にやってもらうのは、あり？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電卓と一緒"/>
          <p:cNvSpPr txBox="1"/>
          <p:nvPr>
            <p:ph type="ctrTitle"/>
          </p:nvPr>
        </p:nvSpPr>
        <p:spPr>
          <a:xfrm>
            <a:off x="1206498" y="3822501"/>
            <a:ext cx="21971004" cy="6070998"/>
          </a:xfrm>
          <a:prstGeom prst="rect">
            <a:avLst/>
          </a:prstGeom>
        </p:spPr>
        <p:txBody>
          <a:bodyPr anchor="ctr"/>
          <a:lstStyle>
            <a:lvl1pPr algn="ctr">
              <a:defRPr spc="-239" sz="12000"/>
            </a:lvl1pPr>
          </a:lstStyle>
          <a:p>
            <a:pPr/>
            <a:r>
              <a:t>電卓と一緒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AIもコンピューターも…"/>
          <p:cNvSpPr txBox="1"/>
          <p:nvPr>
            <p:ph type="ctrTitle"/>
          </p:nvPr>
        </p:nvSpPr>
        <p:spPr>
          <a:xfrm>
            <a:off x="300234" y="3822501"/>
            <a:ext cx="23783532" cy="6070998"/>
          </a:xfrm>
          <a:prstGeom prst="rect">
            <a:avLst/>
          </a:prstGeom>
        </p:spPr>
        <p:txBody>
          <a:bodyPr anchor="ctr"/>
          <a:lstStyle/>
          <a:p>
            <a:pPr algn="ctr">
              <a:defRPr spc="-239" sz="12000"/>
            </a:pPr>
            <a:r>
              <a:t>AIもコンピューターも</a:t>
            </a:r>
          </a:p>
          <a:p>
            <a:pPr algn="ctr">
              <a:defRPr spc="-239" sz="12000"/>
            </a:pPr>
            <a:r>
              <a:t>自分の得意を伸ばす道具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7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8" name="円形"/>
          <p:cNvSpPr/>
          <p:nvPr/>
        </p:nvSpPr>
        <p:spPr>
          <a:xfrm>
            <a:off x="11671558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9" name="円形"/>
          <p:cNvSpPr/>
          <p:nvPr/>
        </p:nvSpPr>
        <p:spPr>
          <a:xfrm>
            <a:off x="11671558" y="10657870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0" name="円形"/>
          <p:cNvSpPr/>
          <p:nvPr/>
        </p:nvSpPr>
        <p:spPr>
          <a:xfrm>
            <a:off x="11671558" y="250531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1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2" name="線"/>
          <p:cNvSpPr/>
          <p:nvPr/>
        </p:nvSpPr>
        <p:spPr>
          <a:xfrm flipV="1">
            <a:off x="4984462" y="325597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63" name="線"/>
          <p:cNvSpPr/>
          <p:nvPr/>
        </p:nvSpPr>
        <p:spPr>
          <a:xfrm flipV="1">
            <a:off x="4984462" y="7437229"/>
            <a:ext cx="6536184" cy="204433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64" name="線"/>
          <p:cNvSpPr/>
          <p:nvPr/>
        </p:nvSpPr>
        <p:spPr>
          <a:xfrm>
            <a:off x="13116683" y="7369513"/>
            <a:ext cx="6522916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65" name="線"/>
          <p:cNvSpPr/>
          <p:nvPr/>
        </p:nvSpPr>
        <p:spPr>
          <a:xfrm>
            <a:off x="4984462" y="5262890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66" name="線"/>
          <p:cNvSpPr/>
          <p:nvPr/>
        </p:nvSpPr>
        <p:spPr>
          <a:xfrm>
            <a:off x="4984462" y="949494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67" name="線"/>
          <p:cNvSpPr/>
          <p:nvPr/>
        </p:nvSpPr>
        <p:spPr>
          <a:xfrm>
            <a:off x="13116682" y="3235762"/>
            <a:ext cx="6546192" cy="400506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68" name="線"/>
          <p:cNvSpPr/>
          <p:nvPr/>
        </p:nvSpPr>
        <p:spPr>
          <a:xfrm flipV="1">
            <a:off x="5035262" y="3534688"/>
            <a:ext cx="6451200" cy="594755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69" name="線"/>
          <p:cNvSpPr/>
          <p:nvPr/>
        </p:nvSpPr>
        <p:spPr>
          <a:xfrm>
            <a:off x="5035384" y="5339451"/>
            <a:ext cx="6451201" cy="594755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70" name="線"/>
          <p:cNvSpPr/>
          <p:nvPr/>
        </p:nvSpPr>
        <p:spPr>
          <a:xfrm flipV="1">
            <a:off x="13133543" y="7411857"/>
            <a:ext cx="6570261" cy="394406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71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72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73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74" name="入力1"/>
          <p:cNvSpPr txBox="1"/>
          <p:nvPr/>
        </p:nvSpPr>
        <p:spPr>
          <a:xfrm>
            <a:off x="77113" y="5031862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入力1</a:t>
            </a:r>
          </a:p>
        </p:txBody>
      </p:sp>
      <p:sp>
        <p:nvSpPr>
          <p:cNvPr id="275" name="入力2"/>
          <p:cNvSpPr txBox="1"/>
          <p:nvPr/>
        </p:nvSpPr>
        <p:spPr>
          <a:xfrm>
            <a:off x="77113" y="9139948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入力2</a:t>
            </a:r>
          </a:p>
        </p:txBody>
      </p:sp>
      <p:sp>
        <p:nvSpPr>
          <p:cNvPr id="276" name="出力"/>
          <p:cNvSpPr txBox="1"/>
          <p:nvPr/>
        </p:nvSpPr>
        <p:spPr>
          <a:xfrm>
            <a:off x="22847472" y="6980576"/>
            <a:ext cx="142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出力</a:t>
            </a:r>
          </a:p>
        </p:txBody>
      </p:sp>
      <p:pic>
        <p:nvPicPr>
          <p:cNvPr id="27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23285" y="191119"/>
            <a:ext cx="4337755" cy="4337755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矢印"/>
          <p:cNvSpPr/>
          <p:nvPr/>
        </p:nvSpPr>
        <p:spPr>
          <a:xfrm rot="7635283">
            <a:off x="18288000" y="32512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